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3"/>
  </p:notesMasterIdLst>
  <p:sldIdLst>
    <p:sldId id="256" r:id="rId4"/>
    <p:sldId id="326" r:id="rId5"/>
    <p:sldId id="260" r:id="rId6"/>
    <p:sldId id="32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19" r:id="rId32"/>
    <p:sldId id="287" r:id="rId33"/>
    <p:sldId id="289" r:id="rId34"/>
    <p:sldId id="290" r:id="rId35"/>
    <p:sldId id="321" r:id="rId36"/>
    <p:sldId id="293" r:id="rId37"/>
    <p:sldId id="294" r:id="rId38"/>
    <p:sldId id="295" r:id="rId39"/>
    <p:sldId id="296" r:id="rId40"/>
    <p:sldId id="297" r:id="rId41"/>
    <p:sldId id="323" r:id="rId42"/>
    <p:sldId id="298" r:id="rId43"/>
    <p:sldId id="299" r:id="rId44"/>
    <p:sldId id="322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24" r:id="rId55"/>
    <p:sldId id="311" r:id="rId56"/>
    <p:sldId id="312" r:id="rId57"/>
    <p:sldId id="313" r:id="rId58"/>
    <p:sldId id="314" r:id="rId59"/>
    <p:sldId id="315" r:id="rId60"/>
    <p:sldId id="327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51" autoAdjust="0"/>
  </p:normalViewPr>
  <p:slideViewPr>
    <p:cSldViewPr>
      <p:cViewPr varScale="1">
        <p:scale>
          <a:sx n="100" d="100"/>
          <a:sy n="100" d="100"/>
        </p:scale>
        <p:origin x="34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HK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HK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HK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3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HK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3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8E49823-9F82-4737-8E67-D71C060C7347}" type="slidenum">
              <a:rPr lang="en-HK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312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8E49823-9F82-4737-8E67-D71C060C7347}" type="slidenum">
              <a:rPr lang="en-HK" sz="1400" smtClean="0">
                <a:latin typeface="Times New Roman"/>
              </a:rPr>
              <a:t>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68200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DexMethods</a:t>
            </a:r>
            <a:r>
              <a:rPr lang="en-US" dirty="0" smtClean="0"/>
              <a:t> may be native method while the managed method objects are changed to effective Java methods to hide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8E49823-9F82-4737-8E67-D71C060C7347}" type="slidenum">
              <a:rPr lang="en-HK" sz="1400" smtClean="0">
                <a:latin typeface="Times New Roman"/>
              </a:rPr>
              <a:t>41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98837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Hook</a:t>
            </a:r>
            <a:r>
              <a:rPr lang="zh-CN" altLang="en-US" sz="2800" dirty="0" smtClean="0">
                <a:solidFill>
                  <a:srgbClr val="000000"/>
                </a:solidFill>
                <a:latin typeface="Cambria"/>
              </a:rPr>
              <a:t>：</a:t>
            </a:r>
            <a:endParaRPr lang="en-US" altLang="zh-CN" sz="2800" dirty="0" smtClean="0">
              <a:solidFill>
                <a:srgbClr val="000000"/>
              </a:solidFill>
              <a:latin typeface="Cambria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judging 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whether the first eight bytes of the buffer being written out are equal to the magic numbers of a </a:t>
            </a:r>
            <a:r>
              <a:rPr lang="en-US" altLang="zh-CN" sz="2800" dirty="0" err="1" smtClean="0">
                <a:solidFill>
                  <a:srgbClr val="000000"/>
                </a:solidFill>
                <a:latin typeface="Cambria"/>
              </a:rPr>
              <a:t>dex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 file or not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rgbClr val="000000"/>
                </a:solidFill>
                <a:latin typeface="Cambria"/>
              </a:rPr>
              <a:t>checking </a:t>
            </a:r>
            <a:r>
              <a:rPr lang="en-US" altLang="zh-CN" sz="1200" dirty="0" smtClean="0">
                <a:solidFill>
                  <a:srgbClr val="000000"/>
                </a:solidFill>
                <a:latin typeface="Cambria"/>
              </a:rPr>
              <a:t>the first eight bytes of the file being mapped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rgbClr val="000000"/>
              </a:solidFill>
              <a:latin typeface="Cambria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rgbClr val="000000"/>
                </a:solidFill>
                <a:latin typeface="Cambria"/>
              </a:rPr>
              <a:t>If hit, the function will fail.</a:t>
            </a: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8E49823-9F82-4737-8E67-D71C060C7347}" type="slidenum">
              <a:rPr lang="en-HK" sz="1400" smtClean="0">
                <a:latin typeface="Times New Roman"/>
              </a:rPr>
              <a:t>53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40172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8E49823-9F82-4737-8E67-D71C060C7347}" type="slidenum">
              <a:rPr lang="en-HK" sz="1400" smtClean="0">
                <a:latin typeface="Times New Roman"/>
              </a:rPr>
              <a:t>55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0950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8E49823-9F82-4737-8E67-D71C060C7347}" type="slidenum">
              <a:rPr lang="en-HK" sz="1400" smtClean="0">
                <a:latin typeface="Times New Roman"/>
              </a:rPr>
              <a:t>57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9910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8E49823-9F82-4737-8E67-D71C060C7347}" type="slidenum">
              <a:rPr lang="en-HK" sz="1400" smtClean="0">
                <a:latin typeface="Times New Roman"/>
              </a:rPr>
              <a:t>13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0380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8E49823-9F82-4737-8E67-D71C060C7347}" type="slidenum">
              <a:rPr lang="en-HK" sz="1400" smtClean="0">
                <a:latin typeface="Times New Roman"/>
              </a:rPr>
              <a:t>14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2781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8E49823-9F82-4737-8E67-D71C060C7347}" type="slidenum">
              <a:rPr lang="en-HK" sz="1400" smtClean="0">
                <a:latin typeface="Times New Roman"/>
              </a:rPr>
              <a:t>23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88970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50000"/>
              <a:buFont typeface="Wingdings 2" charset="2"/>
              <a:buNone/>
            </a:pPr>
            <a:r>
              <a:rPr lang="en-US" altLang="zh-CN" sz="1200" u="none" dirty="0" smtClean="0">
                <a:solidFill>
                  <a:srgbClr val="000000"/>
                </a:solidFill>
                <a:latin typeface="Cambria"/>
              </a:rPr>
              <a:t>In compiled </a:t>
            </a:r>
            <a:r>
              <a:rPr lang="en-US" altLang="zh-CN" sz="1200" u="none" dirty="0" err="1" smtClean="0">
                <a:solidFill>
                  <a:srgbClr val="000000"/>
                </a:solidFill>
                <a:latin typeface="Cambria"/>
              </a:rPr>
              <a:t>dex</a:t>
            </a:r>
            <a:r>
              <a:rPr lang="en-US" altLang="zh-CN" sz="1200" u="none" dirty="0" smtClean="0">
                <a:solidFill>
                  <a:srgbClr val="000000"/>
                </a:solidFill>
                <a:latin typeface="Cambria"/>
              </a:rPr>
              <a:t> files, the static blocks in a Java class are transformed into &lt;</a:t>
            </a:r>
            <a:r>
              <a:rPr lang="en-US" altLang="zh-CN" sz="1200" u="none" dirty="0" err="1" smtClean="0">
                <a:solidFill>
                  <a:srgbClr val="000000"/>
                </a:solidFill>
                <a:latin typeface="Cambria"/>
              </a:rPr>
              <a:t>clinit</a:t>
            </a:r>
            <a:r>
              <a:rPr lang="en-US" altLang="zh-CN" sz="1200" u="none" dirty="0" smtClean="0">
                <a:solidFill>
                  <a:srgbClr val="000000"/>
                </a:solidFill>
                <a:latin typeface="Cambria"/>
              </a:rPr>
              <a:t>&gt; method;</a:t>
            </a:r>
            <a:endParaRPr lang="en-US" u="none" dirty="0" smtClean="0"/>
          </a:p>
          <a:p>
            <a:pPr>
              <a:lnSpc>
                <a:spcPct val="100000"/>
              </a:lnSpc>
              <a:buSzPct val="50000"/>
              <a:buFont typeface="Wingdings 2" charset="2"/>
              <a:buNone/>
            </a:pPr>
            <a:r>
              <a:rPr lang="en-US" altLang="zh-CN" sz="1200" u="none" dirty="0" smtClean="0">
                <a:solidFill>
                  <a:srgbClr val="000000"/>
                </a:solidFill>
                <a:latin typeface="Cambria"/>
              </a:rPr>
              <a:t>Invoking &lt;</a:t>
            </a:r>
            <a:r>
              <a:rPr lang="en-US" altLang="zh-CN" sz="1200" u="none" dirty="0" err="1" smtClean="0">
                <a:solidFill>
                  <a:srgbClr val="000000"/>
                </a:solidFill>
                <a:latin typeface="Cambria"/>
              </a:rPr>
              <a:t>clinit</a:t>
            </a:r>
            <a:r>
              <a:rPr lang="en-US" altLang="zh-CN" sz="1200" u="none" dirty="0" smtClean="0">
                <a:solidFill>
                  <a:srgbClr val="000000"/>
                </a:solidFill>
                <a:latin typeface="Cambria"/>
              </a:rPr>
              <a:t>&gt; methods to manipulate class objects;</a:t>
            </a:r>
            <a:endParaRPr lang="en-US" u="non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8E49823-9F82-4737-8E67-D71C060C7347}" type="slidenum">
              <a:rPr lang="en-HK" sz="1400" smtClean="0">
                <a:latin typeface="Times New Roman"/>
              </a:rPr>
              <a:t>27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40860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HK" sz="2000" dirty="0">
                <a:latin typeface="Arial"/>
              </a:rPr>
              <a:t>Tips: </a:t>
            </a:r>
            <a:endParaRPr dirty="0"/>
          </a:p>
          <a:p>
            <a:pPr>
              <a:lnSpc>
                <a:spcPct val="100000"/>
              </a:lnSpc>
            </a:pPr>
            <a:r>
              <a:rPr lang="en-HK" sz="2000" dirty="0">
                <a:latin typeface="Arial"/>
              </a:rPr>
              <a:t>   The framework is compiled as an oat file, relying on target devices; </a:t>
            </a:r>
            <a:endParaRPr dirty="0"/>
          </a:p>
          <a:p>
            <a:pPr>
              <a:lnSpc>
                <a:spcPct val="100000"/>
              </a:lnSpc>
            </a:pPr>
            <a:r>
              <a:rPr lang="en-HK" sz="2000" dirty="0">
                <a:latin typeface="Arial"/>
              </a:rPr>
              <a:t>   Compiled apps depend on the compiled framework;</a:t>
            </a:r>
            <a:endParaRPr dirty="0"/>
          </a:p>
          <a:p>
            <a:pPr>
              <a:lnSpc>
                <a:spcPct val="100000"/>
              </a:lnSpc>
            </a:pPr>
            <a:r>
              <a:rPr lang="en-HK" sz="2000" dirty="0">
                <a:latin typeface="Arial"/>
              </a:rPr>
              <a:t>   Compiled oat files are useless on other devices;</a:t>
            </a:r>
            <a:endParaRPr dirty="0"/>
          </a:p>
          <a:p>
            <a:pPr>
              <a:lnSpc>
                <a:spcPct val="100000"/>
              </a:lnSpc>
            </a:pPr>
            <a:r>
              <a:rPr lang="en-HK" sz="2000" dirty="0">
                <a:latin typeface="Arial"/>
              </a:rPr>
              <a:t>   For compatibility, hardening products forces apps running in </a:t>
            </a:r>
            <a:r>
              <a:rPr lang="en-HK" sz="2000" dirty="0" smtClean="0">
                <a:latin typeface="Arial"/>
              </a:rPr>
              <a:t>interpreting </a:t>
            </a:r>
            <a:r>
              <a:rPr lang="en-HK" sz="2000" dirty="0">
                <a:latin typeface="Arial"/>
              </a:rPr>
              <a:t>mode in ART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6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B59A6019-0A97-4358-B1E4-0A5662FE1EF2}" type="slidenum">
              <a:rPr lang="en-HK" sz="1200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80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8E49823-9F82-4737-8E67-D71C060C7347}" type="slidenum">
              <a:rPr lang="en-HK" sz="1400" smtClean="0">
                <a:latin typeface="Times New Roman"/>
              </a:rPr>
              <a:t>29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27055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CC8CC2EA-7B24-486C-AF87-C99715A2C862}" type="slidenum">
              <a:rPr lang="en-HK" sz="1200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7732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content in the original </a:t>
            </a:r>
            <a:r>
              <a:rPr lang="en-US" dirty="0" err="1" smtClean="0"/>
              <a:t>dex</a:t>
            </a:r>
            <a:r>
              <a:rPr lang="en-US" dirty="0" smtClean="0"/>
              <a:t> file is relocated to other places out of the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8E49823-9F82-4737-8E67-D71C060C7347}" type="slidenum">
              <a:rPr lang="en-HK" sz="1400" smtClean="0">
                <a:latin typeface="Times New Roman"/>
              </a:rPr>
              <a:t>40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4426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4" name="Picture 8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27" name="Picture 12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/>
          <p:nvPr/>
        </p:nvPicPr>
        <p:blipFill>
          <a:blip r:embed="rId15"/>
          <a:stretch>
            <a:fillRect/>
          </a:stretch>
        </p:blipFill>
        <p:spPr>
          <a:xfrm>
            <a:off x="8890560" y="4915080"/>
            <a:ext cx="3301200" cy="1942560"/>
          </a:xfrm>
          <a:prstGeom prst="rect">
            <a:avLst/>
          </a:prstGeom>
          <a:ln>
            <a:noFill/>
          </a:ln>
        </p:spPr>
      </p:pic>
      <p:sp>
        <p:nvSpPr>
          <p:cNvPr id="10" name="CustomShape 1"/>
          <p:cNvSpPr/>
          <p:nvPr/>
        </p:nvSpPr>
        <p:spPr>
          <a:xfrm>
            <a:off x="0" y="0"/>
            <a:ext cx="12191760" cy="70920"/>
          </a:xfrm>
          <a:prstGeom prst="rect">
            <a:avLst/>
          </a:prstGeom>
          <a:gradFill>
            <a:gsLst>
              <a:gs pos="0">
                <a:srgbClr val="0059B6"/>
              </a:gs>
              <a:gs pos="100000">
                <a:srgbClr val="4D94FF"/>
              </a:gs>
            </a:gsLst>
            <a:lin ang="18900000"/>
          </a:gradFill>
          <a:ln w="12600">
            <a:noFill/>
          </a:ln>
        </p:spPr>
      </p:sp>
      <p:sp>
        <p:nvSpPr>
          <p:cNvPr id="2" name="CustomShape 2"/>
          <p:cNvSpPr/>
          <p:nvPr/>
        </p:nvSpPr>
        <p:spPr>
          <a:xfrm>
            <a:off x="0" y="41040"/>
            <a:ext cx="6095520" cy="70920"/>
          </a:xfrm>
          <a:prstGeom prst="rect">
            <a:avLst/>
          </a:prstGeom>
          <a:gradFill>
            <a:gsLst>
              <a:gs pos="0">
                <a:srgbClr val="0059B6"/>
              </a:gs>
              <a:gs pos="100000">
                <a:srgbClr val="4D94FF"/>
              </a:gs>
            </a:gsLst>
            <a:lin ang="8100000"/>
          </a:gradFill>
          <a:ln w="12600">
            <a:noFill/>
          </a:ln>
        </p:spPr>
      </p:sp>
      <p:pic>
        <p:nvPicPr>
          <p:cNvPr id="3" name="Picture 8"/>
          <p:cNvPicPr/>
          <p:nvPr/>
        </p:nvPicPr>
        <p:blipFill>
          <a:blip r:embed="rId16"/>
          <a:stretch>
            <a:fillRect/>
          </a:stretch>
        </p:blipFill>
        <p:spPr>
          <a:xfrm>
            <a:off x="0" y="6420600"/>
            <a:ext cx="12191760" cy="437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914400" y="1173240"/>
            <a:ext cx="10362960" cy="1469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zh-CN" sz="4800">
                <a:solidFill>
                  <a:srgbClr val="001B36"/>
                </a:solidFill>
                <a:latin typeface="Maiandra GD"/>
              </a:rPr>
              <a:t>Click to edit the title text formatClick to edit Master title style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HK" sz="1200">
                <a:solidFill>
                  <a:srgbClr val="8B8B8B"/>
                </a:solidFill>
                <a:latin typeface="Cambria"/>
              </a:rPr>
              <a:t>6/26/15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513FFAC-699F-47FE-AE1F-5095EBE0C74F}" type="slidenum">
              <a:rPr lang="en-HK" sz="1200">
                <a:solidFill>
                  <a:srgbClr val="8B8B8B"/>
                </a:solidFill>
                <a:latin typeface="Cambria"/>
              </a:r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3200">
                <a:latin typeface="Cambri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400">
                <a:latin typeface="Cambri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000">
                <a:latin typeface="Cambri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000">
                <a:latin typeface="Cambri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Cambri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Cambri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Cambria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7"/>
          <p:cNvPicPr/>
          <p:nvPr/>
        </p:nvPicPr>
        <p:blipFill>
          <a:blip r:embed="rId14"/>
          <a:stretch>
            <a:fillRect/>
          </a:stretch>
        </p:blipFill>
        <p:spPr>
          <a:xfrm>
            <a:off x="8890560" y="4915080"/>
            <a:ext cx="3301200" cy="194256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0" y="0"/>
            <a:ext cx="12191760" cy="70920"/>
          </a:xfrm>
          <a:prstGeom prst="rect">
            <a:avLst/>
          </a:prstGeom>
          <a:gradFill>
            <a:gsLst>
              <a:gs pos="0">
                <a:srgbClr val="0059B6"/>
              </a:gs>
              <a:gs pos="100000">
                <a:srgbClr val="4D94FF"/>
              </a:gs>
            </a:gsLst>
            <a:lin ang="18900000"/>
          </a:gradFill>
          <a:ln w="12600">
            <a:noFill/>
          </a:ln>
        </p:spPr>
      </p:sp>
      <p:sp>
        <p:nvSpPr>
          <p:cNvPr id="45" name="CustomShape 2"/>
          <p:cNvSpPr/>
          <p:nvPr/>
        </p:nvSpPr>
        <p:spPr>
          <a:xfrm>
            <a:off x="0" y="41040"/>
            <a:ext cx="6095520" cy="70920"/>
          </a:xfrm>
          <a:prstGeom prst="rect">
            <a:avLst/>
          </a:prstGeom>
          <a:gradFill>
            <a:gsLst>
              <a:gs pos="0">
                <a:srgbClr val="0059B6"/>
              </a:gs>
              <a:gs pos="100000">
                <a:srgbClr val="4D94FF"/>
              </a:gs>
            </a:gsLst>
            <a:lin ang="8100000"/>
          </a:gradFill>
          <a:ln w="12600">
            <a:noFill/>
          </a:ln>
        </p:spPr>
      </p:sp>
      <p:pic>
        <p:nvPicPr>
          <p:cNvPr id="46" name="Picture 8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6420600"/>
            <a:ext cx="12191760" cy="437040"/>
          </a:xfrm>
          <a:prstGeom prst="rect">
            <a:avLst/>
          </a:prstGeom>
          <a:ln>
            <a:noFill/>
          </a:ln>
        </p:spPr>
      </p:pic>
      <p:sp>
        <p:nvSpPr>
          <p:cNvPr id="47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HK" sz="1200">
                <a:solidFill>
                  <a:srgbClr val="8B8B8B"/>
                </a:solidFill>
                <a:latin typeface="Cambria"/>
              </a:rPr>
              <a:t>6/26/15</a:t>
            </a:r>
            <a:endParaRPr/>
          </a:p>
        </p:txBody>
      </p:sp>
      <p:sp>
        <p:nvSpPr>
          <p:cNvPr id="48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endParaRPr/>
          </a:p>
        </p:txBody>
      </p:sp>
      <p:sp>
        <p:nvSpPr>
          <p:cNvPr id="49" name="PlaceHolder 5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7611237-7FA2-4A26-B5DC-2441E6C8A416}" type="slidenum">
              <a:rPr lang="en-HK" sz="1200">
                <a:solidFill>
                  <a:srgbClr val="8B8B8B"/>
                </a:solidFill>
                <a:latin typeface="Cambria"/>
              </a:rPr>
              <a:t>‹#›</a:t>
            </a:fld>
            <a:endParaRPr/>
          </a:p>
        </p:txBody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>
                <a:latin typeface="Cambria"/>
              </a:rPr>
              <a:t>Click to edit the title text format</a:t>
            </a:r>
            <a:endParaRPr/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3200">
                <a:latin typeface="Cambri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400">
                <a:latin typeface="Cambri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000">
                <a:latin typeface="Cambri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000">
                <a:latin typeface="Cambri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Cambri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Cambri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Cambria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7"/>
          <p:cNvPicPr/>
          <p:nvPr/>
        </p:nvPicPr>
        <p:blipFill>
          <a:blip r:embed="rId14"/>
          <a:stretch>
            <a:fillRect/>
          </a:stretch>
        </p:blipFill>
        <p:spPr>
          <a:xfrm>
            <a:off x="8890560" y="4915080"/>
            <a:ext cx="3301200" cy="194256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0" y="0"/>
            <a:ext cx="12191760" cy="70920"/>
          </a:xfrm>
          <a:prstGeom prst="rect">
            <a:avLst/>
          </a:prstGeom>
          <a:gradFill>
            <a:gsLst>
              <a:gs pos="0">
                <a:srgbClr val="0059B6"/>
              </a:gs>
              <a:gs pos="100000">
                <a:srgbClr val="4D94FF"/>
              </a:gs>
            </a:gsLst>
            <a:lin ang="18900000"/>
          </a:gradFill>
          <a:ln w="12600">
            <a:noFill/>
          </a:ln>
        </p:spPr>
      </p:sp>
      <p:sp>
        <p:nvSpPr>
          <p:cNvPr id="88" name="CustomShape 2"/>
          <p:cNvSpPr/>
          <p:nvPr/>
        </p:nvSpPr>
        <p:spPr>
          <a:xfrm>
            <a:off x="0" y="41040"/>
            <a:ext cx="6095520" cy="70920"/>
          </a:xfrm>
          <a:prstGeom prst="rect">
            <a:avLst/>
          </a:prstGeom>
          <a:gradFill>
            <a:gsLst>
              <a:gs pos="0">
                <a:srgbClr val="0059B6"/>
              </a:gs>
              <a:gs pos="100000">
                <a:srgbClr val="4D94FF"/>
              </a:gs>
            </a:gsLst>
            <a:lin ang="8100000"/>
          </a:gradFill>
          <a:ln w="12600">
            <a:noFill/>
          </a:ln>
        </p:spPr>
      </p:sp>
      <p:pic>
        <p:nvPicPr>
          <p:cNvPr id="89" name="Picture 8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6420600"/>
            <a:ext cx="12191760" cy="437040"/>
          </a:xfrm>
          <a:prstGeom prst="rect">
            <a:avLst/>
          </a:prstGeom>
          <a:ln>
            <a:noFill/>
          </a:ln>
        </p:spPr>
      </p:pic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zh-CN" sz="4400">
                <a:solidFill>
                  <a:srgbClr val="001B36"/>
                </a:solidFill>
                <a:latin typeface="Maiandra GD"/>
              </a:rPr>
              <a:t>Click to edit the title text formatClick to edit Master title style</a:t>
            </a:r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>
                <a:solidFill>
                  <a:srgbClr val="000000"/>
                </a:solidFill>
                <a:latin typeface="Cambria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60000"/>
              <a:buFont typeface="Wingdings 2" charset="2"/>
              <a:buChar char=""/>
            </a:pPr>
            <a:r>
              <a:rPr lang="zh-CN" sz="2400">
                <a:solidFill>
                  <a:srgbClr val="000000"/>
                </a:solidFill>
                <a:latin typeface="Cambria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45000"/>
              <a:buFont typeface="Wingdings 2" charset="2"/>
              <a:buChar char=""/>
            </a:pPr>
            <a:r>
              <a:rPr lang="zh-CN" sz="2000">
                <a:solidFill>
                  <a:srgbClr val="000000"/>
                </a:solidFill>
                <a:latin typeface="Cambria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Wingdings 2" charset="2"/>
              <a:buChar char=""/>
            </a:pPr>
            <a:r>
              <a:rPr lang="zh-CN" sz="2000">
                <a:solidFill>
                  <a:srgbClr val="000000"/>
                </a:solidFill>
                <a:latin typeface="Cambria"/>
              </a:rPr>
              <a:t>Fifth level</a:t>
            </a:r>
            <a:endParaRPr/>
          </a:p>
        </p:txBody>
      </p:sp>
      <p:sp>
        <p:nvSpPr>
          <p:cNvPr id="92" name="PlaceHolder 5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HK" sz="1200">
                <a:solidFill>
                  <a:srgbClr val="8B8B8B"/>
                </a:solidFill>
                <a:latin typeface="Cambria"/>
              </a:rPr>
              <a:t>6/26/15</a:t>
            </a:r>
            <a:endParaRPr/>
          </a:p>
        </p:txBody>
      </p:sp>
      <p:sp>
        <p:nvSpPr>
          <p:cNvPr id="93" name="PlaceHolder 6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endParaRPr/>
          </a:p>
        </p:txBody>
      </p:sp>
      <p:sp>
        <p:nvSpPr>
          <p:cNvPr id="94" name="PlaceHolder 7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A221D92-9991-4B96-8A14-61CAE6A6D1C2}" type="slidenum">
              <a:rPr lang="en-HK" sz="1200">
                <a:solidFill>
                  <a:srgbClr val="8B8B8B"/>
                </a:solidFill>
                <a:latin typeface="Cambria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source.android.com/devices/tech/dalvik/dex-format.html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914400" y="2286000"/>
            <a:ext cx="10362960" cy="1469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altLang="zh-CN" sz="4800" dirty="0" smtClean="0">
                <a:solidFill>
                  <a:srgbClr val="C00000"/>
                </a:solidFill>
                <a:latin typeface="Cooper Black" panose="0208090404030B020404" pitchFamily="18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Terminator to </a:t>
            </a:r>
            <a:r>
              <a:rPr lang="zh-CN" sz="4800" dirty="0" smtClean="0">
                <a:solidFill>
                  <a:srgbClr val="C00000"/>
                </a:solidFill>
                <a:latin typeface="Cooper Black" panose="0208090404030B020404" pitchFamily="18" charset="0"/>
                <a:cs typeface="Segoe UI Black" panose="020B0A02040204020203" pitchFamily="34" charset="0"/>
              </a:rPr>
              <a:t>Android</a:t>
            </a:r>
            <a:r>
              <a:rPr lang="en-US" altLang="zh-CN" sz="4800" dirty="0">
                <a:solidFill>
                  <a:srgbClr val="C00000"/>
                </a:solidFill>
                <a:latin typeface="Cooper Black" panose="0208090404030B020404" pitchFamily="18" charset="0"/>
                <a:cs typeface="Segoe UI Black" panose="020B0A02040204020203" pitchFamily="34" charset="0"/>
              </a:rPr>
              <a:t> </a:t>
            </a:r>
            <a:r>
              <a:rPr lang="en-US" altLang="zh-CN" sz="4800" dirty="0" smtClean="0">
                <a:solidFill>
                  <a:srgbClr val="C00000"/>
                </a:solidFill>
                <a:latin typeface="Cooper Black" panose="0208090404030B020404" pitchFamily="18" charset="0"/>
                <a:cs typeface="Segoe UI Black" panose="020B0A02040204020203" pitchFamily="34" charset="0"/>
              </a:rPr>
              <a:t>Hardening Services</a:t>
            </a:r>
            <a:endParaRPr dirty="0">
              <a:solidFill>
                <a:srgbClr val="C00000"/>
              </a:solidFill>
              <a:latin typeface="Cooper Black" panose="0208090404030B020404" pitchFamily="18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41548A2-FCB9-4DFF-9781-3EF6F8C41F00}" type="slidenum">
              <a:rPr lang="en-HK" sz="1200">
                <a:solidFill>
                  <a:srgbClr val="8B8B8B"/>
                </a:solidFill>
                <a:latin typeface="Cambria"/>
              </a:rPr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Outline</a:t>
            </a:r>
            <a:endParaRPr dirty="0"/>
          </a:p>
        </p:txBody>
      </p:sp>
      <p:sp>
        <p:nvSpPr>
          <p:cNvPr id="178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A6A6A6"/>
                </a:solidFill>
                <a:latin typeface="Cambria"/>
              </a:rPr>
              <a:t>Background</a:t>
            </a: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DexHunter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Where to unpack the app?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When to unpack the app?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How to unpack the app?</a:t>
            </a: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A6A6A6"/>
                </a:solidFill>
                <a:latin typeface="Cambria"/>
              </a:rPr>
              <a:t>Analysis of major products</a:t>
            </a: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A6A6A6"/>
                </a:solidFill>
                <a:latin typeface="Cambria"/>
              </a:rPr>
              <a:t>Related </a:t>
            </a:r>
            <a:r>
              <a:rPr lang="en-US" altLang="zh-CN" sz="3200" dirty="0" smtClean="0">
                <a:solidFill>
                  <a:srgbClr val="A6A6A6"/>
                </a:solidFill>
                <a:latin typeface="Cambria"/>
              </a:rPr>
              <a:t>resources</a:t>
            </a:r>
            <a:endParaRPr dirty="0"/>
          </a:p>
          <a:p>
            <a:pPr>
              <a:lnSpc>
                <a:spcPct val="100000"/>
              </a:lnSpc>
              <a:buSzPct val="50000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79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C2675BC-17E2-4038-BDE2-264BA0E4398C}" type="slidenum">
              <a:rPr lang="en-HK" sz="1200">
                <a:solidFill>
                  <a:srgbClr val="8B8B8B"/>
                </a:solidFill>
                <a:latin typeface="Cambria"/>
              </a:rPr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Where to dump dex file?</a:t>
            </a:r>
            <a:endParaRPr dirty="0"/>
          </a:p>
        </p:txBody>
      </p:sp>
      <p:sp>
        <p:nvSpPr>
          <p:cNvPr id="181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Four occasions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Opening a Dex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file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;</a:t>
            </a:r>
            <a:endParaRPr dirty="0"/>
          </a:p>
          <a:p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Loading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a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class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;</a:t>
            </a:r>
            <a:endParaRPr dirty="0"/>
          </a:p>
          <a:p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Initializing a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class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;</a:t>
            </a:r>
            <a:endParaRPr dirty="0"/>
          </a:p>
          <a:p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Invoking a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method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;</a:t>
            </a:r>
            <a:endParaRPr dirty="0"/>
          </a:p>
          <a:p>
            <a:endParaRPr dirty="0"/>
          </a:p>
        </p:txBody>
      </p:sp>
      <p:sp>
        <p:nvSpPr>
          <p:cNvPr id="182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C8AC68-FAEF-4830-A305-BAFEC4C6BE32}" type="slidenum">
              <a:rPr lang="en-HK" sz="1200">
                <a:solidFill>
                  <a:srgbClr val="8B8B8B"/>
                </a:solidFill>
                <a:latin typeface="Cambria"/>
              </a:rPr>
              <a:t>11</a:t>
            </a:fld>
            <a:endParaRPr/>
          </a:p>
        </p:txBody>
      </p:sp>
      <p:pic>
        <p:nvPicPr>
          <p:cNvPr id="18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698320" y="4068360"/>
            <a:ext cx="2404800" cy="262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Opening a Dex File</a:t>
            </a:r>
            <a:endParaRPr dirty="0"/>
          </a:p>
        </p:txBody>
      </p:sp>
      <p:sp>
        <p:nvSpPr>
          <p:cNvPr id="185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Operat</a:t>
            </a:r>
            <a:r>
              <a:rPr lang="en-US" altLang="zh-CN" sz="3200" dirty="0" err="1" smtClean="0">
                <a:solidFill>
                  <a:srgbClr val="000000"/>
                </a:solidFill>
                <a:latin typeface="Cambria"/>
              </a:rPr>
              <a:t>i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o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n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s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Open an APK file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;</a:t>
            </a:r>
            <a:endParaRPr lang="en-US" altLang="zh-CN" sz="2800" dirty="0" smtClea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Check whether it has been cached; </a:t>
            </a:r>
            <a:endParaRPr lang="en-US" altLang="zh-CN" sz="2800" dirty="0" smtClea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en-US" altLang="zh-CN" sz="2800" dirty="0">
                <a:solidFill>
                  <a:srgbClr val="000000"/>
                </a:solidFill>
                <a:latin typeface="Cambria"/>
              </a:rPr>
              <a:t>If not, extract the </a:t>
            </a:r>
            <a:r>
              <a:rPr lang="en-US" altLang="zh-CN" sz="2800" dirty="0" err="1">
                <a:solidFill>
                  <a:srgbClr val="000000"/>
                </a:solidFill>
                <a:latin typeface="Cambria"/>
              </a:rPr>
              <a:t>dex</a:t>
            </a:r>
            <a:r>
              <a:rPr lang="en-US" altLang="zh-CN" sz="2800" dirty="0">
                <a:solidFill>
                  <a:srgbClr val="000000"/>
                </a:solidFill>
                <a:latin typeface="Cambria"/>
              </a:rPr>
              <a:t> file from the APK and generate the cached</a:t>
            </a:r>
          </a:p>
          <a:p>
            <a:pPr lvl="1">
              <a:lnSpc>
                <a:spcPct val="100000"/>
              </a:lnSpc>
              <a:buSzPct val="50000"/>
            </a:pPr>
            <a:r>
              <a:rPr lang="en-US" altLang="zh-CN" sz="2800" dirty="0" err="1">
                <a:solidFill>
                  <a:srgbClr val="000000"/>
                </a:solidFill>
                <a:latin typeface="Cambria"/>
              </a:rPr>
              <a:t>dex</a:t>
            </a:r>
            <a:r>
              <a:rPr lang="en-US" altLang="zh-CN" sz="2800" dirty="0">
                <a:solidFill>
                  <a:srgbClr val="000000"/>
                </a:solidFill>
                <a:latin typeface="Cambria"/>
              </a:rPr>
              <a:t> file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;</a:t>
            </a:r>
          </a:p>
          <a:p>
            <a:pPr lvl="1">
              <a:lnSpc>
                <a:spcPct val="100000"/>
              </a:lnSpc>
              <a:buSzPct val="50000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Open the cached dex file.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86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D030EE7-C229-4662-A99C-EC65837CC736}" type="slidenum">
              <a:rPr lang="en-HK" sz="1200">
                <a:solidFill>
                  <a:srgbClr val="8B8B8B"/>
                </a:solidFill>
                <a:latin typeface="Cambria"/>
              </a:rPr>
              <a:t>12</a:t>
            </a:fld>
            <a:endParaRPr/>
          </a:p>
        </p:txBody>
      </p:sp>
      <p:pic>
        <p:nvPicPr>
          <p:cNvPr id="1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644840" y="205560"/>
            <a:ext cx="1252800" cy="125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52400" y="228600"/>
            <a:ext cx="1188672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Procedure of Opening a Dex File in ART</a:t>
            </a:r>
            <a:endParaRPr dirty="0"/>
          </a:p>
        </p:txBody>
      </p:sp>
      <p:pic>
        <p:nvPicPr>
          <p:cNvPr id="189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52600" y="1559340"/>
            <a:ext cx="8229600" cy="4797180"/>
          </a:xfrm>
          <a:prstGeom prst="rect">
            <a:avLst/>
          </a:prstGeom>
          <a:ln>
            <a:noFill/>
          </a:ln>
        </p:spPr>
      </p:pic>
      <p:sp>
        <p:nvSpPr>
          <p:cNvPr id="190" name="TextShape 2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5B493E0-66AF-4452-A5B5-E6C16B57B12F}" type="slidenum">
              <a:rPr lang="en-HK" sz="1200">
                <a:solidFill>
                  <a:srgbClr val="8B8B8B"/>
                </a:solidFill>
                <a:latin typeface="Cambria"/>
              </a:rPr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en-US" altLang="zh-CN" dirty="0"/>
              <a:t>Loading</a:t>
            </a:r>
            <a:r>
              <a:rPr lang="zh-CN" dirty="0"/>
              <a:t> a Class</a:t>
            </a:r>
            <a:endParaRPr dirty="0"/>
          </a:p>
        </p:txBody>
      </p:sp>
      <p:sp>
        <p:nvSpPr>
          <p:cNvPr id="193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Operations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Form a class object 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from the data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; </a:t>
            </a:r>
            <a:endParaRPr lang="en-US" altLang="zh-CN" sz="2800" dirty="0" smtClea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Verify the legitimacy of access flags and the data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;</a:t>
            </a:r>
            <a:endParaRPr lang="en-US" altLang="zh-CN" sz="2800" dirty="0" smtClea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Populate all fields in the class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object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;</a:t>
            </a: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Deal with its super classes and/or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interfaces;</a:t>
            </a:r>
            <a:endParaRPr lang="en-US" altLang="zh-CN" sz="2800" dirty="0" smtClean="0">
              <a:solidFill>
                <a:srgbClr val="000000"/>
              </a:solidFill>
              <a:latin typeface="Cambria"/>
            </a:endParaRPr>
          </a:p>
          <a:p>
            <a:pPr lvl="1" indent="-457200">
              <a:buSzPct val="50000"/>
              <a:buFont typeface="Wingdings 2" charset="2"/>
              <a:buChar char=""/>
            </a:pPr>
            <a:endParaRPr lang="en-US"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en-US" sz="2800" dirty="0" smtClean="0">
                <a:solidFill>
                  <a:srgbClr val="000000"/>
                </a:solidFill>
                <a:latin typeface="Cambria"/>
              </a:rPr>
              <a:t>Conduct some other checking.</a:t>
            </a:r>
            <a:endParaRPr dirty="0"/>
          </a:p>
        </p:txBody>
      </p:sp>
      <p:sp>
        <p:nvSpPr>
          <p:cNvPr id="194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83E16E5-E34C-428D-828A-C1A909200539}" type="slidenum">
              <a:rPr lang="en-HK" sz="1200">
                <a:solidFill>
                  <a:srgbClr val="8B8B8B"/>
                </a:solidFill>
                <a:latin typeface="Cambria"/>
              </a:rPr>
              <a:t>14</a:t>
            </a:fld>
            <a:endParaRPr/>
          </a:p>
        </p:txBody>
      </p:sp>
      <p:pic>
        <p:nvPicPr>
          <p:cNvPr id="19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420200" y="216720"/>
            <a:ext cx="1412280" cy="14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Two Ways of </a:t>
            </a:r>
            <a:r>
              <a:rPr lang="en-US" altLang="zh-CN" dirty="0"/>
              <a:t>Loading </a:t>
            </a:r>
            <a:r>
              <a:rPr lang="zh-CN" dirty="0"/>
              <a:t>a Classes</a:t>
            </a:r>
            <a:endParaRPr dirty="0"/>
          </a:p>
        </p:txBody>
      </p:sp>
      <p:sp>
        <p:nvSpPr>
          <p:cNvPr id="197" name="TextShape 2"/>
          <p:cNvSpPr txBox="1"/>
          <p:nvPr/>
        </p:nvSpPr>
        <p:spPr>
          <a:xfrm>
            <a:off x="609480" y="1600200"/>
            <a:ext cx="10972440" cy="49744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Explicit approach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en-US" altLang="zh-CN" sz="2800" b="1" i="1" dirty="0" err="1">
                <a:solidFill>
                  <a:srgbClr val="000000"/>
                </a:solidFill>
                <a:latin typeface="Cambria"/>
              </a:rPr>
              <a:t>Class.forName</a:t>
            </a:r>
            <a:r>
              <a:rPr lang="en-US" altLang="zh-CN" sz="2800" b="1" i="1" dirty="0">
                <a:solidFill>
                  <a:srgbClr val="000000"/>
                </a:solidFill>
                <a:latin typeface="Cambria"/>
              </a:rPr>
              <a:t>()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,   </a:t>
            </a:r>
            <a:r>
              <a:rPr lang="en-US" altLang="zh-CN" sz="2800" b="1" i="1" dirty="0" err="1">
                <a:solidFill>
                  <a:srgbClr val="000000"/>
                </a:solidFill>
                <a:latin typeface="Cambria"/>
              </a:rPr>
              <a:t>ClassLoader.loadClass</a:t>
            </a:r>
            <a:r>
              <a:rPr lang="en-US" altLang="zh-CN" sz="2800" b="1" i="1" dirty="0">
                <a:solidFill>
                  <a:srgbClr val="000000"/>
                </a:solidFill>
                <a:latin typeface="Cambria"/>
              </a:rPr>
              <a:t>()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Implicit approach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E.g., 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Cambria"/>
              </a:rPr>
              <a:t>new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 operation, accessing static members, etc.</a:t>
            </a:r>
            <a:endParaRPr dirty="0"/>
          </a:p>
          <a:p>
            <a:pPr>
              <a:lnSpc>
                <a:spcPct val="100000"/>
              </a:lnSpc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  </a:t>
            </a:r>
            <a:endParaRPr dirty="0"/>
          </a:p>
        </p:txBody>
      </p:sp>
      <p:sp>
        <p:nvSpPr>
          <p:cNvPr id="198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9BEC899-20FD-48A7-936C-8CAF2D8A49A8}" type="slidenum">
              <a:rPr lang="en-HK" sz="1200">
                <a:solidFill>
                  <a:srgbClr val="8B8B8B"/>
                </a:solidFill>
                <a:latin typeface="Cambria"/>
              </a:rPr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Implementation in ART</a:t>
            </a:r>
            <a:endParaRPr dirty="0"/>
          </a:p>
        </p:txBody>
      </p:sp>
      <p:sp>
        <p:nvSpPr>
          <p:cNvPr id="200" name="TextShape 2"/>
          <p:cNvSpPr txBox="1"/>
          <p:nvPr/>
        </p:nvSpPr>
        <p:spPr>
          <a:xfrm>
            <a:off x="609480" y="1600200"/>
            <a:ext cx="10972440" cy="4876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Explicit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ClassLoader.loadClass 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DexFile_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defineClassNative</a:t>
            </a:r>
            <a:endParaRPr lang="en-US" altLang="zh-CN" sz="3200" b="1" i="1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endParaRPr lang="en-US" altLang="zh-CN" sz="3200" b="1" i="1" dirty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Class.forName 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Class_classForName</a:t>
            </a:r>
            <a:endParaRPr lang="en-US" altLang="zh-CN" sz="3200" b="1" i="1" dirty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Implicit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new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operations and so on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artAllocObjectFromCode</a:t>
            </a:r>
            <a:endParaRPr sz="3200" b="1" i="1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
</a:t>
            </a:r>
            <a:endParaRPr dirty="0"/>
          </a:p>
        </p:txBody>
      </p:sp>
      <p:sp>
        <p:nvSpPr>
          <p:cNvPr id="201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EE03236-9D2E-4FB0-841B-F02ECA46705A}" type="slidenum">
              <a:rPr lang="en-HK" sz="1200">
                <a:solidFill>
                  <a:srgbClr val="8B8B8B"/>
                </a:solidFill>
                <a:latin typeface="Cambria"/>
              </a:rPr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Implementation in ART</a:t>
            </a:r>
            <a:endParaRPr dirty="0"/>
          </a:p>
        </p:txBody>
      </p:sp>
      <p:pic>
        <p:nvPicPr>
          <p:cNvPr id="203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35720" y="1465920"/>
            <a:ext cx="7752960" cy="5202000"/>
          </a:xfrm>
          <a:prstGeom prst="rect">
            <a:avLst/>
          </a:prstGeom>
          <a:ln>
            <a:noFill/>
          </a:ln>
        </p:spPr>
      </p:pic>
      <p:sp>
        <p:nvSpPr>
          <p:cNvPr id="204" name="TextShape 2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D136F27-B2A4-4327-9C0C-9FD882CFF596}" type="slidenum">
              <a:rPr lang="en-HK" sz="1200">
                <a:solidFill>
                  <a:srgbClr val="8B8B8B"/>
                </a:solidFill>
                <a:latin typeface="Cambria"/>
              </a:rPr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Implementation in DVM</a:t>
            </a:r>
            <a:endParaRPr dirty="0"/>
          </a:p>
        </p:txBody>
      </p:sp>
      <p:sp>
        <p:nvSpPr>
          <p:cNvPr id="206" name="TextShape 2"/>
          <p:cNvSpPr txBox="1"/>
          <p:nvPr/>
        </p:nvSpPr>
        <p:spPr>
          <a:xfrm>
            <a:off x="838080" y="1825560"/>
            <a:ext cx="10924920" cy="4350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Explicit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ClassLoader.loadClass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Dalvik_dalvik_system_DexFile  defineClassNative</a:t>
            </a:r>
            <a:endParaRPr lang="en-US" altLang="zh-CN" sz="3200" b="1" i="1" dirty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Class.forName 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Dalvik_java_lang_Class_classForName</a:t>
            </a:r>
            <a:endParaRPr sz="3200" b="1" i="1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Implicit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new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operations and so on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dvmResolveClass</a:t>
            </a:r>
            <a:endParaRPr sz="3200" b="1" i="1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371A8E2-436D-4C38-B0A5-5D9B91ADA460}" type="slidenum">
              <a:rPr lang="en-HK" sz="1200">
                <a:solidFill>
                  <a:srgbClr val="8B8B8B"/>
                </a:solidFill>
                <a:latin typeface="Cambria"/>
              </a:rPr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Implementation in DVM</a:t>
            </a:r>
            <a:endParaRPr dirty="0"/>
          </a:p>
        </p:txBody>
      </p:sp>
      <p:pic>
        <p:nvPicPr>
          <p:cNvPr id="209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080" y="1631160"/>
            <a:ext cx="10515240" cy="4615920"/>
          </a:xfrm>
          <a:prstGeom prst="rect">
            <a:avLst/>
          </a:prstGeom>
          <a:ln>
            <a:noFill/>
          </a:ln>
        </p:spPr>
      </p:pic>
      <p:sp>
        <p:nvSpPr>
          <p:cNvPr id="210" name="TextShape 2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67460AC-0D0D-4B56-9087-4756B9E3E251}" type="slidenum">
              <a:rPr lang="en-HK" sz="1200">
                <a:solidFill>
                  <a:srgbClr val="8B8B8B"/>
                </a:solidFill>
                <a:latin typeface="Cambria"/>
              </a:rPr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55240" y="2438400"/>
            <a:ext cx="4572000" cy="1981200"/>
          </a:xfrm>
          <a:prstGeom prst="rect">
            <a:avLst/>
          </a:prstGeom>
          <a:ln>
            <a:noFill/>
          </a:ln>
        </p:spPr>
      </p:pic>
      <p:pic>
        <p:nvPicPr>
          <p:cNvPr id="5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010400" y="152400"/>
            <a:ext cx="4114800" cy="25908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629400" y="2898120"/>
            <a:ext cx="5154240" cy="1521480"/>
          </a:xfrm>
          <a:prstGeom prst="rect">
            <a:avLst/>
          </a:prstGeom>
          <a:ln>
            <a:noFill/>
          </a:ln>
        </p:spPr>
      </p:pic>
      <p:pic>
        <p:nvPicPr>
          <p:cNvPr id="7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7469618" y="4904324"/>
            <a:ext cx="3658080" cy="1600200"/>
          </a:xfrm>
          <a:prstGeom prst="rect">
            <a:avLst/>
          </a:prstGeom>
          <a:ln>
            <a:noFill/>
          </a:ln>
        </p:spPr>
      </p:pic>
      <p:pic>
        <p:nvPicPr>
          <p:cNvPr id="8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1310280" y="471492"/>
            <a:ext cx="4861920" cy="1651606"/>
          </a:xfrm>
          <a:prstGeom prst="rect">
            <a:avLst/>
          </a:prstGeom>
          <a:ln>
            <a:noFill/>
          </a:ln>
        </p:spPr>
      </p:pic>
      <p:pic>
        <p:nvPicPr>
          <p:cNvPr id="9" name="Picture 3"/>
          <p:cNvPicPr/>
          <p:nvPr/>
        </p:nvPicPr>
        <p:blipFill>
          <a:blip r:embed="rId7"/>
          <a:stretch>
            <a:fillRect/>
          </a:stretch>
        </p:blipFill>
        <p:spPr>
          <a:xfrm>
            <a:off x="837311" y="4904324"/>
            <a:ext cx="5790840" cy="1395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0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Class Loaders at Java Level</a:t>
            </a:r>
            <a:endParaRPr dirty="0"/>
          </a:p>
        </p:txBody>
      </p:sp>
      <p:sp>
        <p:nvSpPr>
          <p:cNvPr id="212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Three class loaders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BootClassLoader </a:t>
            </a:r>
            <a:endParaRPr b="1" i="1" dirty="0"/>
          </a:p>
          <a:p>
            <a:pPr lvl="2">
              <a:lnSpc>
                <a:spcPct val="100000"/>
              </a:lnSpc>
              <a:buSzPct val="60000"/>
              <a:buFont typeface="Wingdings 2" charset="2"/>
              <a:buChar char=""/>
            </a:pPr>
            <a:r>
              <a:rPr lang="zh-CN" sz="2400" dirty="0">
                <a:solidFill>
                  <a:srgbClr val="000000"/>
                </a:solidFill>
                <a:latin typeface="Cambria"/>
              </a:rPr>
              <a:t>It is used for loading system classes</a:t>
            </a:r>
            <a:r>
              <a:rPr lang="zh-CN" sz="2400" dirty="0" smtClean="0">
                <a:solidFill>
                  <a:srgbClr val="000000"/>
                </a:solidFill>
                <a:latin typeface="Cambria"/>
              </a:rPr>
              <a:t>.</a:t>
            </a:r>
            <a:endParaRPr lang="en-US" altLang="zh-CN" sz="2400" dirty="0" smtClean="0">
              <a:solidFill>
                <a:srgbClr val="000000"/>
              </a:solidFill>
              <a:latin typeface="Cambria"/>
            </a:endParaRPr>
          </a:p>
          <a:p>
            <a:pPr lvl="2">
              <a:lnSpc>
                <a:spcPct val="100000"/>
              </a:lnSpc>
              <a:buSzPct val="60000"/>
              <a:buFont typeface="Wingdings 2" charset="2"/>
              <a:buChar char="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DexClassLoader </a:t>
            </a:r>
            <a:endParaRPr b="1" i="1" dirty="0"/>
          </a:p>
          <a:p>
            <a:pPr lvl="2">
              <a:lnSpc>
                <a:spcPct val="100000"/>
              </a:lnSpc>
              <a:buSzPct val="60000"/>
              <a:buFont typeface="Wingdings 2" charset="2"/>
              <a:buChar char=""/>
            </a:pPr>
            <a:r>
              <a:rPr lang="zh-CN" sz="2400" dirty="0">
                <a:solidFill>
                  <a:srgbClr val="000000"/>
                </a:solidFill>
                <a:latin typeface="Cambria"/>
              </a:rPr>
              <a:t>It is used for loading external files</a:t>
            </a:r>
            <a:r>
              <a:rPr lang="zh-CN" sz="2400" dirty="0" smtClean="0">
                <a:solidFill>
                  <a:srgbClr val="000000"/>
                </a:solidFill>
                <a:latin typeface="Cambria"/>
              </a:rPr>
              <a:t>.</a:t>
            </a:r>
            <a:endParaRPr lang="en-US" altLang="zh-CN" sz="2400" dirty="0" smtClean="0">
              <a:solidFill>
                <a:srgbClr val="000000"/>
              </a:solidFill>
              <a:latin typeface="Cambria"/>
            </a:endParaRPr>
          </a:p>
          <a:p>
            <a:pPr lvl="2">
              <a:lnSpc>
                <a:spcPct val="100000"/>
              </a:lnSpc>
              <a:buSzPct val="60000"/>
              <a:buFont typeface="Wingdings 2" charset="2"/>
              <a:buChar char="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PathClassLoader</a:t>
            </a:r>
            <a:endParaRPr b="1" i="1" dirty="0"/>
          </a:p>
          <a:p>
            <a:pPr lvl="2">
              <a:lnSpc>
                <a:spcPct val="100000"/>
              </a:lnSpc>
              <a:buSzPct val="60000"/>
              <a:buFont typeface="Wingdings 2" charset="2"/>
              <a:buChar char=""/>
            </a:pPr>
            <a:r>
              <a:rPr lang="zh-CN" sz="2400" dirty="0">
                <a:solidFill>
                  <a:srgbClr val="000000"/>
                </a:solidFill>
                <a:latin typeface="Cambria"/>
              </a:rPr>
              <a:t>It is used by </a:t>
            </a:r>
            <a:r>
              <a:rPr lang="en-US" altLang="zh-CN" sz="2400" dirty="0" smtClean="0">
                <a:solidFill>
                  <a:srgbClr val="000000"/>
                </a:solidFill>
                <a:latin typeface="Cambria"/>
              </a:rPr>
              <a:t>the </a:t>
            </a:r>
            <a:r>
              <a:rPr lang="zh-CN" sz="2400" dirty="0" smtClean="0">
                <a:solidFill>
                  <a:srgbClr val="000000"/>
                </a:solidFill>
                <a:latin typeface="Cambria"/>
              </a:rPr>
              <a:t>framework.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13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09680A4-B113-4B88-A3BA-EC4E848AB2DE}" type="slidenum">
              <a:rPr lang="en-HK" sz="1200">
                <a:solidFill>
                  <a:srgbClr val="8B8B8B"/>
                </a:solidFill>
                <a:latin typeface="Cambria"/>
              </a:rPr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38080" y="365040"/>
            <a:ext cx="10515240" cy="93600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Inheritance Relationship</a:t>
            </a:r>
            <a:endParaRPr dirty="0"/>
          </a:p>
        </p:txBody>
      </p:sp>
      <p:pic>
        <p:nvPicPr>
          <p:cNvPr id="21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84040" y="1301400"/>
            <a:ext cx="6242400" cy="5289120"/>
          </a:xfrm>
          <a:prstGeom prst="rect">
            <a:avLst/>
          </a:prstGeom>
          <a:ln>
            <a:noFill/>
          </a:ln>
        </p:spPr>
      </p:pic>
      <p:sp>
        <p:nvSpPr>
          <p:cNvPr id="216" name="TextShape 2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2F55E61-67BC-402C-B6D7-238D41A8892C}" type="slidenum">
              <a:rPr lang="en-HK" sz="1200">
                <a:solidFill>
                  <a:srgbClr val="8B8B8B"/>
                </a:solidFill>
                <a:latin typeface="Cambria"/>
              </a:rPr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Parent Delegation Model</a:t>
            </a:r>
            <a:endParaRPr dirty="0"/>
          </a:p>
        </p:txBody>
      </p:sp>
      <p:sp>
        <p:nvSpPr>
          <p:cNvPr id="221" name="TextShape 2"/>
          <p:cNvSpPr txBox="1"/>
          <p:nvPr/>
        </p:nvSpPr>
        <p:spPr>
          <a:xfrm>
            <a:off x="1295400" y="1676400"/>
            <a:ext cx="10515240" cy="4350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Class&lt;?&gt; loadClass(String className, boolean resolve {</a:t>
            </a:r>
            <a:endParaRPr sz="1600" dirty="0"/>
          </a:p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        Class&lt;?&gt; clazz = findLoadedClass(className);</a:t>
            </a:r>
            <a:endParaRPr sz="1600" dirty="0"/>
          </a:p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        if (clazz == null) {</a:t>
            </a:r>
            <a:endParaRPr sz="1600" dirty="0"/>
          </a:p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                 clazz = parent.</a:t>
            </a:r>
            <a:r>
              <a:rPr lang="zh-CN" sz="2800" dirty="0">
                <a:solidFill>
                  <a:srgbClr val="FF0000"/>
                </a:solidFill>
                <a:latin typeface="Cambria"/>
              </a:rPr>
              <a:t>loadClass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(className, false);</a:t>
            </a:r>
            <a:endParaRPr sz="1600" dirty="0"/>
          </a:p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            }</a:t>
            </a:r>
            <a:endParaRPr sz="1600" dirty="0"/>
          </a:p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            if (clazz == null) {</a:t>
            </a:r>
            <a:endParaRPr sz="1600" dirty="0"/>
          </a:p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                clazz = </a:t>
            </a:r>
            <a:r>
              <a:rPr lang="zh-CN" sz="2800" dirty="0">
                <a:solidFill>
                  <a:srgbClr val="FF0000"/>
                </a:solidFill>
                <a:latin typeface="Cambria"/>
              </a:rPr>
              <a:t>findClass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(className);</a:t>
            </a:r>
            <a:endParaRPr sz="1600" dirty="0"/>
          </a:p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            }</a:t>
            </a:r>
            <a:endParaRPr sz="1600" dirty="0"/>
          </a:p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        }</a:t>
            </a:r>
            <a:endParaRPr sz="1600" dirty="0"/>
          </a:p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        return clazz;</a:t>
            </a:r>
            <a:endParaRPr sz="1600" dirty="0"/>
          </a:p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  }</a:t>
            </a:r>
            <a:endParaRPr sz="1600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2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D51E68F-E08D-494B-86A4-D4B95FC87250}" type="slidenum">
              <a:rPr lang="en-HK" sz="1200">
                <a:solidFill>
                  <a:srgbClr val="8B8B8B"/>
                </a:solidFill>
                <a:latin typeface="Cambria"/>
              </a:rPr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Parent Delegation Model</a:t>
            </a:r>
            <a:endParaRPr dirty="0"/>
          </a:p>
        </p:txBody>
      </p:sp>
      <p:sp>
        <p:nvSpPr>
          <p:cNvPr id="224" name="TextShape 2"/>
          <p:cNvSpPr txBox="1"/>
          <p:nvPr/>
        </p:nvSpPr>
        <p:spPr>
          <a:xfrm>
            <a:off x="609480" y="1600200"/>
            <a:ext cx="10972440" cy="5039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Each subclass of ClassLoader implements its own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findClass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()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Each subclass of ClassLoader inherits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loadClass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() except 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BootClassLoader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5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085BF8E-B78B-439A-A43D-6114DD8775EB}" type="slidenum">
              <a:rPr lang="en-HK" sz="1200">
                <a:solidFill>
                  <a:srgbClr val="8B8B8B"/>
                </a:solidFill>
                <a:latin typeface="Cambria"/>
              </a:rPr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81000" y="274680"/>
            <a:ext cx="1150620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 smtClean="0"/>
              <a:t>Differences </a:t>
            </a:r>
            <a:r>
              <a:rPr lang="zh-CN" dirty="0"/>
              <a:t>between </a:t>
            </a:r>
            <a:r>
              <a:rPr lang="en-US" altLang="zh-CN" dirty="0"/>
              <a:t>Java and Android</a:t>
            </a:r>
            <a:endParaRPr dirty="0"/>
          </a:p>
        </p:txBody>
      </p:sp>
      <p:sp>
        <p:nvSpPr>
          <p:cNvPr id="227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defineClass()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in 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ClassLoader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(Android)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is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not implemented.</a:t>
            </a:r>
          </a:p>
          <a:p>
            <a:pPr lvl="1">
              <a:buSzPct val="50000"/>
              <a:buFont typeface="Wingdings 2" charset="2"/>
              <a:buChar char=""/>
            </a:pP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T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hrow  </a:t>
            </a:r>
            <a:r>
              <a:rPr lang="zh-CN" sz="3200" b="1" dirty="0">
                <a:solidFill>
                  <a:srgbClr val="FF0000"/>
                </a:solidFill>
                <a:latin typeface="Cambria"/>
              </a:rPr>
              <a:t>UnsupportedOperationException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URLClassLoader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in Android also cannot load a class, because</a:t>
            </a:r>
            <a:endParaRPr dirty="0"/>
          </a:p>
          <a:p>
            <a:pPr lvl="1">
              <a:buSzPct val="50000"/>
              <a:buFont typeface="Wingdings 2" charset="2"/>
              <a:buChar char=""/>
            </a:pP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URLClassLoader.findClass()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 smtClean="0">
                <a:solidFill>
                  <a:srgbClr val="000000"/>
                </a:solidFill>
                <a:latin typeface="Wingdings"/>
              </a:rPr>
              <a:t>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URLHandler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/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URLJarHandler.findClass()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 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createClass ()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endParaRPr dirty="0"/>
          </a:p>
          <a:p>
            <a:pPr>
              <a:lnSpc>
                <a:spcPct val="100000"/>
              </a:lnSpc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ClassLoader.defineclass()</a:t>
            </a:r>
            <a:endParaRPr sz="3200" b="1" i="1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96CDCC2-60EE-4306-AE94-42144685F432}" type="slidenum">
              <a:rPr lang="en-HK" sz="1200">
                <a:solidFill>
                  <a:srgbClr val="8B8B8B"/>
                </a:solidFill>
                <a:latin typeface="Cambria"/>
              </a:rPr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38080" y="365040"/>
            <a:ext cx="10515240" cy="9752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A Loaded Class Object in ART</a:t>
            </a:r>
            <a:endParaRPr dirty="0"/>
          </a:p>
        </p:txBody>
      </p:sp>
      <p:pic>
        <p:nvPicPr>
          <p:cNvPr id="230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29400" y="1340640"/>
            <a:ext cx="7787520" cy="5191560"/>
          </a:xfrm>
          <a:prstGeom prst="rect">
            <a:avLst/>
          </a:prstGeom>
          <a:ln>
            <a:noFill/>
          </a:ln>
        </p:spPr>
      </p:pic>
      <p:sp>
        <p:nvSpPr>
          <p:cNvPr id="231" name="TextShape 2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1A41376-5BA9-434D-B134-653AAA581CF9}" type="slidenum">
              <a:rPr lang="en-HK" sz="1200">
                <a:solidFill>
                  <a:srgbClr val="8B8B8B"/>
                </a:solidFill>
                <a:latin typeface="Cambria"/>
              </a:rPr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38080" y="365040"/>
            <a:ext cx="10515240" cy="1133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A Loaded Class Object in DVM</a:t>
            </a:r>
            <a:endParaRPr dirty="0"/>
          </a:p>
        </p:txBody>
      </p:sp>
      <p:pic>
        <p:nvPicPr>
          <p:cNvPr id="233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87960" y="1367640"/>
            <a:ext cx="5790960" cy="5220000"/>
          </a:xfrm>
          <a:prstGeom prst="rect">
            <a:avLst/>
          </a:prstGeom>
          <a:ln>
            <a:noFill/>
          </a:ln>
        </p:spPr>
      </p:pic>
      <p:sp>
        <p:nvSpPr>
          <p:cNvPr id="234" name="TextShape 2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DF4C811-6B6E-46C6-9EC2-609B7EBBBE71}" type="slidenum">
              <a:rPr lang="en-HK" sz="1200">
                <a:solidFill>
                  <a:srgbClr val="8B8B8B"/>
                </a:solidFill>
                <a:latin typeface="Cambria"/>
              </a:rPr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381000" y="457560"/>
            <a:ext cx="1155480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When </a:t>
            </a:r>
            <a:r>
              <a:rPr lang="en-US" altLang="zh-CN" dirty="0"/>
              <a:t>does </a:t>
            </a:r>
            <a:r>
              <a:rPr lang="zh-CN" dirty="0"/>
              <a:t>Initializing Classes</a:t>
            </a:r>
            <a:r>
              <a:rPr lang="en-US" altLang="zh-CN" dirty="0"/>
              <a:t> happen</a:t>
            </a:r>
            <a:r>
              <a:rPr lang="zh-CN" dirty="0"/>
              <a:t>?</a:t>
            </a:r>
            <a:endParaRPr dirty="0"/>
          </a:p>
        </p:txBody>
      </p:sp>
      <p:sp>
        <p:nvSpPr>
          <p:cNvPr id="236" name="TextShape 2"/>
          <p:cNvSpPr txBox="1"/>
          <p:nvPr/>
        </p:nvSpPr>
        <p:spPr>
          <a:xfrm>
            <a:off x="609480" y="1600200"/>
            <a:ext cx="11484000" cy="5094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Before the class object is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used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Before the first static data member is accessed;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Before the first static method is invoked;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Before the first instance is generated;</a:t>
            </a:r>
            <a:endParaRPr lang="en-US" altLang="zh-CN" sz="3200" dirty="0">
              <a:solidFill>
                <a:srgbClr val="000000"/>
              </a:solidFill>
              <a:latin typeface="Cambria"/>
            </a:endParaRPr>
          </a:p>
          <a:p>
            <a:pPr>
              <a:buSzPct val="50000"/>
            </a:pPr>
            <a:endParaRPr lang="en-US" dirty="0">
              <a:solidFill>
                <a:srgbClr val="000000"/>
              </a:solidFill>
              <a:latin typeface="Cambria"/>
            </a:endParaRPr>
          </a:p>
          <a:p>
            <a:pPr>
              <a:buSzPct val="50000"/>
              <a:buFont typeface="Wingdings 2" charset="2"/>
              <a:buChar char=""/>
            </a:pPr>
            <a:r>
              <a:rPr lang="en-US" sz="3200" dirty="0">
                <a:solidFill>
                  <a:srgbClr val="000000"/>
                </a:solidFill>
                <a:latin typeface="Cambria"/>
              </a:rPr>
              <a:t>…</a:t>
            </a:r>
            <a:endParaRPr sz="3200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37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73146BE-6D76-4493-A0C9-34671FCFE599}" type="slidenum">
              <a:rPr lang="en-HK" sz="1200">
                <a:solidFill>
                  <a:srgbClr val="8B8B8B"/>
                </a:solidFill>
                <a:latin typeface="Cambria"/>
              </a:rPr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Invoking </a:t>
            </a:r>
            <a:r>
              <a:rPr lang="en-US" altLang="zh-CN" dirty="0"/>
              <a:t>a </a:t>
            </a:r>
            <a:r>
              <a:rPr lang="zh-CN" dirty="0"/>
              <a:t>Method</a:t>
            </a:r>
            <a:endParaRPr dirty="0"/>
          </a:p>
        </p:txBody>
      </p:sp>
      <p:sp>
        <p:nvSpPr>
          <p:cNvPr id="239" name="TextShape 2"/>
          <p:cNvSpPr txBox="1"/>
          <p:nvPr/>
        </p:nvSpPr>
        <p:spPr>
          <a:xfrm>
            <a:off x="838080" y="1614600"/>
            <a:ext cx="10515240" cy="49165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DVM or ART interpreting mode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Execut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e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the instructions in the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code_item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endParaRPr lang="en-US" dirty="0" smtClean="0"/>
          </a:p>
          <a:p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ART native mode 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Execut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e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the native instructions in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oatexec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section.</a:t>
            </a:r>
            <a:endParaRPr dirty="0"/>
          </a:p>
        </p:txBody>
      </p:sp>
      <p:sp>
        <p:nvSpPr>
          <p:cNvPr id="240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15FB4AB-193C-4C4C-ADD7-E674A9100A04}" type="slidenum">
              <a:rPr lang="en-HK" sz="1200">
                <a:solidFill>
                  <a:srgbClr val="8B8B8B"/>
                </a:solidFill>
                <a:latin typeface="Cambria"/>
              </a:rPr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en-US" altLang="zh-CN" dirty="0"/>
              <a:t>When to unpack the app?</a:t>
            </a:r>
            <a:endParaRPr lang="en-US" dirty="0"/>
          </a:p>
        </p:txBody>
      </p:sp>
      <p:sp>
        <p:nvSpPr>
          <p:cNvPr id="250" name="TextShape 2"/>
          <p:cNvSpPr txBox="1"/>
          <p:nvPr/>
        </p:nvSpPr>
        <p:spPr>
          <a:xfrm>
            <a:off x="609480" y="1440180"/>
            <a:ext cx="11418480" cy="5029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en-US" altLang="zh-CN" sz="2400" dirty="0" smtClean="0">
                <a:solidFill>
                  <a:srgbClr val="000000"/>
                </a:solidFill>
                <a:latin typeface="Cambria"/>
              </a:rPr>
              <a:t>When the first class of the app is being loaded.</a:t>
            </a: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lang="en-US" altLang="zh-CN" sz="2400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en-US" altLang="zh-CN" sz="2400" dirty="0" smtClean="0">
                <a:solidFill>
                  <a:srgbClr val="000000"/>
                </a:solidFill>
                <a:latin typeface="Cambria"/>
              </a:rPr>
              <a:t>Why?</a:t>
            </a:r>
          </a:p>
          <a:p>
            <a:pPr lvl="1">
              <a:buSzPct val="50000"/>
              <a:buFont typeface="Wingdings 2" charset="2"/>
              <a:buChar char=""/>
            </a:pPr>
            <a:r>
              <a:rPr lang="en-US" altLang="zh-CN" sz="2400" dirty="0" smtClean="0">
                <a:solidFill>
                  <a:srgbClr val="000000"/>
                </a:solidFill>
                <a:latin typeface="Cambria"/>
              </a:rPr>
              <a:t>Before a class is loaded, the content of the class should be available in the memory;</a:t>
            </a:r>
          </a:p>
          <a:p>
            <a:pPr lvl="1">
              <a:buSzPct val="50000"/>
              <a:buFont typeface="Wingdings 2" charset="2"/>
              <a:buChar char=""/>
            </a:pPr>
            <a:endParaRPr lang="en-US" altLang="zh-CN" sz="2400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r>
              <a:rPr lang="en-US" altLang="zh-CN" sz="2400" dirty="0" smtClean="0">
                <a:solidFill>
                  <a:srgbClr val="000000"/>
                </a:solidFill>
                <a:latin typeface="Cambria"/>
              </a:rPr>
              <a:t>When the class is initialized, some content in memory may be modified dynamically;</a:t>
            </a:r>
          </a:p>
          <a:p>
            <a:pPr lvl="1">
              <a:buSzPct val="50000"/>
              <a:buFont typeface="Wingdings 2" charset="2"/>
              <a:buChar char=""/>
            </a:pPr>
            <a:endParaRPr lang="en-US" altLang="zh-CN" sz="2400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r>
              <a:rPr lang="en-US" altLang="zh-CN" sz="2400" dirty="0" smtClean="0">
                <a:solidFill>
                  <a:srgbClr val="000000"/>
                </a:solidFill>
                <a:latin typeface="Cambria"/>
              </a:rPr>
              <a:t>Just before a method is invoked,  its </a:t>
            </a:r>
            <a:r>
              <a:rPr lang="en-US" altLang="zh-CN" sz="2400" b="1" i="1" dirty="0" err="1" smtClean="0">
                <a:solidFill>
                  <a:srgbClr val="000000"/>
                </a:solidFill>
                <a:latin typeface="Cambria"/>
              </a:rPr>
              <a:t>code_item</a:t>
            </a:r>
            <a:r>
              <a:rPr lang="en-US" altLang="zh-CN" sz="2400" dirty="0" smtClean="0">
                <a:solidFill>
                  <a:srgbClr val="000000"/>
                </a:solidFill>
                <a:latin typeface="Cambria"/>
              </a:rPr>
              <a:t> or instructions should be available.</a:t>
            </a: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lang="en-US" altLang="zh-CN" sz="24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en-US" altLang="zh-CN" sz="2400" dirty="0" smtClean="0">
                <a:solidFill>
                  <a:srgbClr val="000000"/>
                </a:solidFill>
                <a:latin typeface="Cambria"/>
              </a:rPr>
              <a:t>How</a:t>
            </a:r>
            <a:r>
              <a:rPr lang="en-US" altLang="zh-CN" sz="2400" dirty="0">
                <a:solidFill>
                  <a:srgbClr val="000000"/>
                </a:solidFill>
                <a:latin typeface="Cambria"/>
              </a:rPr>
              <a:t>?</a:t>
            </a:r>
          </a:p>
          <a:p>
            <a:pPr lvl="1">
              <a:buSzPct val="50000"/>
              <a:buFont typeface="Wingdings 2" charset="2"/>
              <a:buChar char=""/>
            </a:pPr>
            <a:r>
              <a:rPr lang="en-US" altLang="zh-CN" sz="2400" dirty="0">
                <a:solidFill>
                  <a:srgbClr val="000000"/>
                </a:solidFill>
                <a:latin typeface="Cambria"/>
              </a:rPr>
              <a:t>Load and initialize all classes proactively.</a:t>
            </a:r>
          </a:p>
          <a:p>
            <a:pPr lvl="1">
              <a:buSzPct val="50000"/>
              <a:buFont typeface="Wingdings 2" charset="2"/>
              <a:buChar char=""/>
            </a:pPr>
            <a:endParaRPr lang="en-US" altLang="zh-CN" sz="2400" dirty="0" smtClean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51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3F58D01-5543-4D24-B9CF-BA04F36FBD71}" type="slidenum">
              <a:rPr lang="en-HK" sz="1200">
                <a:solidFill>
                  <a:srgbClr val="8B8B8B"/>
                </a:solidFill>
                <a:latin typeface="Cambria"/>
              </a:rPr>
              <a:t>29</a:t>
            </a:fld>
            <a:endParaRPr/>
          </a:p>
        </p:txBody>
      </p:sp>
      <p:pic>
        <p:nvPicPr>
          <p:cNvPr id="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591800" y="137160"/>
            <a:ext cx="1436160" cy="199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4080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Outline</a:t>
            </a:r>
            <a:endParaRPr dirty="0"/>
          </a:p>
        </p:txBody>
      </p:sp>
      <p:sp>
        <p:nvSpPr>
          <p:cNvPr id="156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Background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DexHunter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Analysis of major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products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Related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resources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7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A36A20-A489-4A0B-9FC5-B4FA08F9B517}" type="slidenum">
              <a:rPr lang="en-HK" sz="1200">
                <a:solidFill>
                  <a:srgbClr val="8B8B8B"/>
                </a:solidFill>
                <a:latin typeface="Cambria"/>
              </a:r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How to unpack the apk?</a:t>
            </a:r>
            <a:endParaRPr dirty="0"/>
          </a:p>
        </p:txBody>
      </p:sp>
      <p:sp>
        <p:nvSpPr>
          <p:cNvPr id="246" name="TextShape 2"/>
          <p:cNvSpPr txBox="1"/>
          <p:nvPr/>
        </p:nvSpPr>
        <p:spPr>
          <a:xfrm>
            <a:off x="609480" y="1600200"/>
            <a:ext cx="10972440" cy="5043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Integrate our tool into Android runtime including DVM and ART.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Wait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for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the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proper occasion.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Locate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the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target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memory region.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Dump the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selected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memory.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Correct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and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reconstruct the </a:t>
            </a:r>
            <a:r>
              <a:rPr lang="en-US" altLang="zh-CN" sz="3200" dirty="0" err="1" smtClean="0">
                <a:solidFill>
                  <a:srgbClr val="000000"/>
                </a:solidFill>
                <a:latin typeface="Cambria"/>
              </a:rPr>
              <a:t>dex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file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</p:txBody>
      </p:sp>
      <p:sp>
        <p:nvSpPr>
          <p:cNvPr id="247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DA2831D-AEE0-4BCE-B181-D552A43D3EFF}" type="slidenum">
              <a:rPr lang="en-HK" sz="1200">
                <a:solidFill>
                  <a:srgbClr val="8B8B8B"/>
                </a:solidFill>
                <a:latin typeface="Cambria"/>
              </a:rPr>
              <a:t>30</a:t>
            </a:fld>
            <a:endParaRPr/>
          </a:p>
        </p:txBody>
      </p:sp>
      <p:pic>
        <p:nvPicPr>
          <p:cNvPr id="24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677160" y="3832920"/>
            <a:ext cx="1904760" cy="25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DexHunter</a:t>
            </a:r>
            <a:endParaRPr dirty="0"/>
          </a:p>
        </p:txBody>
      </p:sp>
      <p:sp>
        <p:nvSpPr>
          <p:cNvPr id="255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B6A2A5E-3A2F-43D9-B5A3-233919AC1101}" type="slidenum">
              <a:rPr lang="en-HK" sz="1200">
                <a:solidFill>
                  <a:srgbClr val="8B8B8B"/>
                </a:solidFill>
                <a:latin typeface="Cambria"/>
              </a:rPr>
              <a:t>31</a:t>
            </a:fld>
            <a:endParaRPr/>
          </a:p>
        </p:txBody>
      </p:sp>
      <p:sp>
        <p:nvSpPr>
          <p:cNvPr id="2" name="矩形 1"/>
          <p:cNvSpPr/>
          <p:nvPr/>
        </p:nvSpPr>
        <p:spPr>
          <a:xfrm>
            <a:off x="395072" y="1861217"/>
            <a:ext cx="1143000" cy="2057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Memory</a:t>
            </a:r>
          </a:p>
          <a:p>
            <a:pPr algn="ctr"/>
            <a:r>
              <a:rPr lang="en-US" altLang="zh-CN" dirty="0" smtClean="0"/>
              <a:t>Space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2531502" y="2541526"/>
            <a:ext cx="10668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Target Region</a:t>
            </a:r>
            <a:endParaRPr lang="zh-CN" altLang="en-US" dirty="0"/>
          </a:p>
        </p:txBody>
      </p:sp>
      <p:sp>
        <p:nvSpPr>
          <p:cNvPr id="4" name="剪去单角的矩形 3"/>
          <p:cNvSpPr/>
          <p:nvPr/>
        </p:nvSpPr>
        <p:spPr>
          <a:xfrm>
            <a:off x="3970011" y="1938702"/>
            <a:ext cx="1143000" cy="3048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part1</a:t>
            </a:r>
            <a:endParaRPr lang="zh-CN" altLang="en-US" dirty="0"/>
          </a:p>
        </p:txBody>
      </p:sp>
      <p:sp>
        <p:nvSpPr>
          <p:cNvPr id="9" name="剪去单角的矩形 8"/>
          <p:cNvSpPr/>
          <p:nvPr/>
        </p:nvSpPr>
        <p:spPr>
          <a:xfrm>
            <a:off x="3143575" y="3927428"/>
            <a:ext cx="1143000" cy="3048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5" name="剪去单角的矩形 4"/>
          <p:cNvSpPr/>
          <p:nvPr/>
        </p:nvSpPr>
        <p:spPr>
          <a:xfrm>
            <a:off x="6079334" y="2521189"/>
            <a:ext cx="1981200" cy="533400"/>
          </a:xfrm>
          <a:prstGeom prst="snip1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DexClassData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767147" y="2630579"/>
            <a:ext cx="2286000" cy="34774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/>
              <a:t>Parsing each class</a:t>
            </a:r>
            <a:endParaRPr lang="zh-CN" altLang="en-US" sz="1000" b="1" dirty="0"/>
          </a:p>
        </p:txBody>
      </p:sp>
      <p:sp>
        <p:nvSpPr>
          <p:cNvPr id="7" name="右箭头 6"/>
          <p:cNvSpPr/>
          <p:nvPr/>
        </p:nvSpPr>
        <p:spPr>
          <a:xfrm rot="19755222">
            <a:off x="3278410" y="2157329"/>
            <a:ext cx="693690" cy="277389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/>
              <a:t>split</a:t>
            </a:r>
            <a:endParaRPr lang="zh-CN" altLang="en-US" sz="1000" b="1" dirty="0"/>
          </a:p>
        </p:txBody>
      </p:sp>
      <p:sp>
        <p:nvSpPr>
          <p:cNvPr id="10" name="右箭头 9"/>
          <p:cNvSpPr/>
          <p:nvPr/>
        </p:nvSpPr>
        <p:spPr>
          <a:xfrm rot="3438386">
            <a:off x="3071920" y="3418771"/>
            <a:ext cx="766882" cy="24875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/>
              <a:t>split</a:t>
            </a:r>
            <a:endParaRPr lang="zh-CN" altLang="en-US" sz="1000" b="1" dirty="0"/>
          </a:p>
        </p:txBody>
      </p:sp>
      <p:sp>
        <p:nvSpPr>
          <p:cNvPr id="11" name="右箭头 10"/>
          <p:cNvSpPr/>
          <p:nvPr/>
        </p:nvSpPr>
        <p:spPr>
          <a:xfrm>
            <a:off x="1645640" y="2601697"/>
            <a:ext cx="862734" cy="500251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/>
              <a:t>Locate</a:t>
            </a:r>
            <a:endParaRPr lang="zh-CN" altLang="en-US" sz="1000" b="1" dirty="0"/>
          </a:p>
        </p:txBody>
      </p:sp>
      <p:sp>
        <p:nvSpPr>
          <p:cNvPr id="12" name="剪去单角的矩形 11"/>
          <p:cNvSpPr/>
          <p:nvPr/>
        </p:nvSpPr>
        <p:spPr>
          <a:xfrm>
            <a:off x="8326364" y="3625322"/>
            <a:ext cx="1710237" cy="604212"/>
          </a:xfrm>
          <a:prstGeom prst="snip1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Collected </a:t>
            </a:r>
            <a:r>
              <a:rPr lang="en-US" altLang="zh-CN" dirty="0" err="1" smtClean="0"/>
              <a:t>DexClassData</a:t>
            </a:r>
            <a:endParaRPr lang="zh-CN" altLang="en-US" dirty="0"/>
          </a:p>
        </p:txBody>
      </p:sp>
      <p:sp>
        <p:nvSpPr>
          <p:cNvPr id="13" name="剪去单角的矩形 12"/>
          <p:cNvSpPr/>
          <p:nvPr/>
        </p:nvSpPr>
        <p:spPr>
          <a:xfrm>
            <a:off x="8271841" y="1622621"/>
            <a:ext cx="1724674" cy="587062"/>
          </a:xfrm>
          <a:prstGeom prst="snip1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Collected </a:t>
            </a:r>
            <a:r>
              <a:rPr lang="en-US" altLang="zh-CN" dirty="0" err="1" smtClean="0"/>
              <a:t>code_item</a:t>
            </a:r>
            <a:endParaRPr lang="zh-CN" altLang="en-US" dirty="0"/>
          </a:p>
        </p:txBody>
      </p:sp>
      <p:sp>
        <p:nvSpPr>
          <p:cNvPr id="14" name="剪去单角的矩形 13"/>
          <p:cNvSpPr/>
          <p:nvPr/>
        </p:nvSpPr>
        <p:spPr>
          <a:xfrm>
            <a:off x="6260590" y="4756895"/>
            <a:ext cx="1839401" cy="345372"/>
          </a:xfrm>
          <a:prstGeom prst="snip1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</a:t>
            </a:r>
            <a:r>
              <a:rPr lang="en-US" altLang="zh-CN" dirty="0" err="1" smtClean="0"/>
              <a:t>lass_def_item</a:t>
            </a:r>
            <a:endParaRPr lang="zh-CN" altLang="en-US" dirty="0"/>
          </a:p>
        </p:txBody>
      </p:sp>
      <p:sp>
        <p:nvSpPr>
          <p:cNvPr id="15" name="右箭头 14"/>
          <p:cNvSpPr/>
          <p:nvPr/>
        </p:nvSpPr>
        <p:spPr>
          <a:xfrm rot="2197754">
            <a:off x="3378923" y="3831326"/>
            <a:ext cx="3170734" cy="40445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/>
              <a:t>Copy each </a:t>
            </a:r>
            <a:r>
              <a:rPr lang="en-US" altLang="zh-CN" sz="1000" b="1" dirty="0" err="1" smtClean="0"/>
              <a:t>clas_def_item</a:t>
            </a:r>
            <a:r>
              <a:rPr lang="en-US" altLang="zh-CN" sz="1000" b="1" dirty="0" smtClean="0"/>
              <a:t> and correct if needed</a:t>
            </a:r>
            <a:endParaRPr lang="zh-CN" altLang="en-US" sz="1000" b="1" dirty="0"/>
          </a:p>
        </p:txBody>
      </p:sp>
      <p:sp>
        <p:nvSpPr>
          <p:cNvPr id="16" name="右箭头 15"/>
          <p:cNvSpPr/>
          <p:nvPr/>
        </p:nvSpPr>
        <p:spPr>
          <a:xfrm rot="19526491">
            <a:off x="7437905" y="2046669"/>
            <a:ext cx="848314" cy="304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collect</a:t>
            </a:r>
            <a:endParaRPr lang="zh-CN" altLang="en-US" sz="1000" b="1" dirty="0"/>
          </a:p>
        </p:txBody>
      </p:sp>
      <p:sp>
        <p:nvSpPr>
          <p:cNvPr id="20" name="剪去单角的矩形 19"/>
          <p:cNvSpPr/>
          <p:nvPr/>
        </p:nvSpPr>
        <p:spPr>
          <a:xfrm>
            <a:off x="6541137" y="5841741"/>
            <a:ext cx="1143000" cy="3048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classdef</a:t>
            </a:r>
            <a:endParaRPr lang="zh-CN" altLang="en-US" dirty="0"/>
          </a:p>
        </p:txBody>
      </p:sp>
      <p:sp>
        <p:nvSpPr>
          <p:cNvPr id="21" name="右箭头 20"/>
          <p:cNvSpPr/>
          <p:nvPr/>
        </p:nvSpPr>
        <p:spPr>
          <a:xfrm rot="2256255">
            <a:off x="7494396" y="3281750"/>
            <a:ext cx="848314" cy="304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/>
              <a:t>correct</a:t>
            </a:r>
            <a:endParaRPr lang="zh-CN" altLang="en-US" sz="1000" b="1" dirty="0"/>
          </a:p>
        </p:txBody>
      </p:sp>
      <p:sp>
        <p:nvSpPr>
          <p:cNvPr id="22" name="剪去单角的矩形 21"/>
          <p:cNvSpPr/>
          <p:nvPr/>
        </p:nvSpPr>
        <p:spPr>
          <a:xfrm>
            <a:off x="10724788" y="2807910"/>
            <a:ext cx="1143000" cy="3048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extra</a:t>
            </a:r>
            <a:endParaRPr lang="zh-CN" altLang="en-US" dirty="0"/>
          </a:p>
        </p:txBody>
      </p:sp>
      <p:sp>
        <p:nvSpPr>
          <p:cNvPr id="23" name="右箭头 22"/>
          <p:cNvSpPr/>
          <p:nvPr/>
        </p:nvSpPr>
        <p:spPr>
          <a:xfrm rot="2256255">
            <a:off x="9969129" y="2328412"/>
            <a:ext cx="848314" cy="3048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/>
              <a:t>write</a:t>
            </a:r>
            <a:endParaRPr lang="zh-CN" altLang="en-US" sz="1000" b="1" dirty="0"/>
          </a:p>
        </p:txBody>
      </p:sp>
      <p:sp>
        <p:nvSpPr>
          <p:cNvPr id="24" name="右箭头 23"/>
          <p:cNvSpPr/>
          <p:nvPr/>
        </p:nvSpPr>
        <p:spPr>
          <a:xfrm rot="19185148">
            <a:off x="9962016" y="3221163"/>
            <a:ext cx="848314" cy="303911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/>
              <a:t>write</a:t>
            </a:r>
            <a:endParaRPr lang="zh-CN" altLang="en-US" sz="1000" b="1" dirty="0"/>
          </a:p>
        </p:txBody>
      </p:sp>
      <p:sp>
        <p:nvSpPr>
          <p:cNvPr id="25" name="右箭头 24"/>
          <p:cNvSpPr/>
          <p:nvPr/>
        </p:nvSpPr>
        <p:spPr>
          <a:xfrm rot="5400000">
            <a:off x="6782366" y="5319604"/>
            <a:ext cx="660543" cy="3048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smtClean="0"/>
              <a:t>write</a:t>
            </a:r>
            <a:endParaRPr lang="zh-CN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 animBg="1"/>
      <p:bldP spid="5" grpId="1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Loading &amp; Initializing Classes</a:t>
            </a:r>
            <a:endParaRPr dirty="0"/>
          </a:p>
        </p:txBody>
      </p:sp>
      <p:sp>
        <p:nvSpPr>
          <p:cNvPr id="257" name="TextShape 2"/>
          <p:cNvSpPr txBox="1"/>
          <p:nvPr/>
        </p:nvSpPr>
        <p:spPr>
          <a:xfrm>
            <a:off x="609480" y="1600200"/>
            <a:ext cx="11292480" cy="51508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T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raverse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all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class_def_item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s in the dex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file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For each one, we load it with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FindClass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function (ART) or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dvmDefineClass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function (DVM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)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Then we initialize it with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EnsureInitialized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function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(ART) or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dvmIsClassInitialized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&amp;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dvmInitClass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functions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(DVM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)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8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4316715-E2E9-4EB4-84E9-2575B20B6A37}" type="slidenum">
              <a:rPr lang="en-HK" sz="1200">
                <a:solidFill>
                  <a:srgbClr val="8B8B8B"/>
                </a:solidFill>
                <a:latin typeface="Cambria"/>
              </a:rPr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419040" y="226800"/>
            <a:ext cx="1135332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Locating the Target Memory Region</a:t>
            </a:r>
            <a:endParaRPr dirty="0"/>
          </a:p>
        </p:txBody>
      </p:sp>
      <p:sp>
        <p:nvSpPr>
          <p:cNvPr id="260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The target</a:t>
            </a:r>
            <a:r>
              <a:rPr lang="en-US" altLang="zh-CN" sz="3200" dirty="0">
                <a:solidFill>
                  <a:srgbClr val="000000"/>
                </a:solidFill>
                <a:latin typeface="Cambria"/>
              </a:rPr>
              <a:t> m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emory region contain</a:t>
            </a:r>
            <a:r>
              <a:rPr lang="en-US" altLang="zh-CN" sz="3200" dirty="0">
                <a:solidFill>
                  <a:srgbClr val="000000"/>
                </a:solidFill>
                <a:latin typeface="Cambria"/>
              </a:rPr>
              <a:t>s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the dex file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lang="en-US" sz="3200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en-US" sz="3200" dirty="0" smtClean="0">
                <a:solidFill>
                  <a:srgbClr val="000000"/>
                </a:solidFill>
                <a:latin typeface="Cambria"/>
              </a:rPr>
              <a:t>We use a special string </a:t>
            </a:r>
            <a:r>
              <a:rPr lang="en-US" sz="3200" dirty="0">
                <a:solidFill>
                  <a:srgbClr val="000000"/>
                </a:solidFill>
                <a:latin typeface="Cambria"/>
              </a:rPr>
              <a:t>to determine whether the current </a:t>
            </a:r>
            <a:r>
              <a:rPr lang="en-US" sz="3200" dirty="0" err="1">
                <a:solidFill>
                  <a:srgbClr val="000000"/>
                </a:solidFill>
                <a:latin typeface="Cambria"/>
              </a:rPr>
              <a:t>dex</a:t>
            </a:r>
            <a:r>
              <a:rPr lang="en-US" sz="3200" dirty="0">
                <a:solidFill>
                  <a:srgbClr val="000000"/>
                </a:solidFill>
                <a:latin typeface="Cambria"/>
              </a:rPr>
              <a:t> file is what we </a:t>
            </a:r>
            <a:r>
              <a:rPr lang="en-US" sz="3200" dirty="0" smtClean="0">
                <a:solidFill>
                  <a:srgbClr val="000000"/>
                </a:solidFill>
                <a:latin typeface="Cambria"/>
              </a:rPr>
              <a:t>want.</a:t>
            </a:r>
            <a:endParaRPr lang="en-US" sz="3200" dirty="0">
              <a:solidFill>
                <a:srgbClr val="000000"/>
              </a:solidFill>
              <a:latin typeface="Cambria"/>
            </a:endParaRPr>
          </a:p>
          <a:p>
            <a:endParaRPr sz="3200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7517027-C1CF-4154-A271-D0B297B2E93B}" type="slidenum">
              <a:rPr lang="en-HK" sz="1200">
                <a:solidFill>
                  <a:srgbClr val="8B8B8B"/>
                </a:solidFill>
                <a:latin typeface="Cambria"/>
              </a:rPr>
              <a:t>33</a:t>
            </a:fld>
            <a:endParaRPr/>
          </a:p>
        </p:txBody>
      </p:sp>
      <p:pic>
        <p:nvPicPr>
          <p:cNvPr id="26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773020" y="4038600"/>
            <a:ext cx="2773440" cy="1559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07900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The Special String in ART</a:t>
            </a:r>
            <a:endParaRPr dirty="0"/>
          </a:p>
        </p:txBody>
      </p:sp>
      <p:sp>
        <p:nvSpPr>
          <p:cNvPr id="267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ART: the string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“</a:t>
            </a:r>
            <a:r>
              <a:rPr lang="zh-CN" sz="3200" b="1" dirty="0" smtClean="0">
                <a:solidFill>
                  <a:srgbClr val="FF0000"/>
                </a:solidFill>
                <a:latin typeface="Cambria"/>
              </a:rPr>
              <a:t>location_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”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in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DexFile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objects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The opened apk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file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’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s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path 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endParaRPr dirty="0"/>
          </a:p>
          <a:p>
            <a:pPr>
              <a:lnSpc>
                <a:spcPct val="100000"/>
              </a:lnSpc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  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dex_file_location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in generated oat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file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’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s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header </a:t>
            </a:r>
            <a:endParaRPr dirty="0"/>
          </a:p>
          <a:p>
            <a:pPr>
              <a:lnSpc>
                <a:spcPct val="100000"/>
              </a:lnSpc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   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dex_file_location_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in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OatDexFile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objects</a:t>
            </a:r>
            <a:endParaRPr dirty="0"/>
          </a:p>
          <a:p>
            <a:pPr>
              <a:lnSpc>
                <a:spcPct val="100000"/>
              </a:lnSpc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   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location_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in DexFile objects by function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DexFile::Open</a:t>
            </a:r>
            <a:endParaRPr b="1" i="1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68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9B3CFF2-9C75-450C-BE4B-5F2ABD51F26D}" type="slidenum">
              <a:rPr lang="en-HK" sz="1200">
                <a:solidFill>
                  <a:srgbClr val="8B8B8B"/>
                </a:solidFill>
                <a:latin typeface="Cambria"/>
              </a:rPr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The Special String in DVM</a:t>
            </a:r>
            <a:endParaRPr dirty="0"/>
          </a:p>
        </p:txBody>
      </p:sp>
      <p:sp>
        <p:nvSpPr>
          <p:cNvPr id="270" name="TextShape 2"/>
          <p:cNvSpPr txBox="1"/>
          <p:nvPr/>
        </p:nvSpPr>
        <p:spPr>
          <a:xfrm>
            <a:off x="609480" y="1600200"/>
            <a:ext cx="10972440" cy="49831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DVM: the string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“</a:t>
            </a:r>
            <a:r>
              <a:rPr lang="zh-CN" sz="3200" b="1" dirty="0" smtClean="0">
                <a:solidFill>
                  <a:srgbClr val="FF0000"/>
                </a:solidFill>
                <a:latin typeface="Cambria"/>
              </a:rPr>
              <a:t>fileName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”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in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DexOrJar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objects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The opened apk file path</a:t>
            </a:r>
            <a:r>
              <a:rPr lang="zh-CN" sz="3200" dirty="0">
                <a:solidFill>
                  <a:srgbClr val="000000"/>
                </a:solidFill>
                <a:latin typeface="Wingdings"/>
              </a:rPr>
              <a:t></a:t>
            </a:r>
            <a:endParaRPr dirty="0"/>
          </a:p>
          <a:p>
            <a:pPr>
              <a:lnSpc>
                <a:spcPct val="100000"/>
              </a:lnSpc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   fileName in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DexOrJar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objects by function  </a:t>
            </a:r>
            <a:endParaRPr dirty="0"/>
          </a:p>
          <a:p>
            <a:pPr>
              <a:lnSpc>
                <a:spcPct val="100000"/>
              </a:lnSpc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  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Dalvik_dalvik_system_DexFile_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openDexFileNative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For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Dalvik_dalvik_system_DexFile_openDexFile_bytearray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, fileName is always equal to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“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&lt;memory&gt;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”.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71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BDD6831-1F3E-4D19-B34B-FEBAB1CEAB04}" type="slidenum">
              <a:rPr lang="en-HK" sz="1200">
                <a:solidFill>
                  <a:srgbClr val="8B8B8B"/>
                </a:solidFill>
                <a:latin typeface="Cambria"/>
              </a:rPr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419040" y="342180"/>
            <a:ext cx="1135332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Extracting the Dex File in Memory</a:t>
            </a:r>
            <a:endParaRPr dirty="0"/>
          </a:p>
        </p:txBody>
      </p:sp>
      <p:sp>
        <p:nvSpPr>
          <p:cNvPr id="273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Divide the target memory region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Part 1: the content before the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class_defs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section</a:t>
            </a:r>
            <a:endParaRPr lang="en-US" altLang="zh-CN" sz="2800" dirty="0" smtClea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Part 2: the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class_defs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section</a:t>
            </a:r>
            <a:endParaRPr lang="en-US" altLang="zh-CN" sz="2800" dirty="0" smtClea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Part 3: the content after the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class_defs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section</a:t>
            </a:r>
            <a:endParaRPr dirty="0"/>
          </a:p>
          <a:p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Dump part 1 into a file named </a:t>
            </a:r>
            <a:r>
              <a:rPr lang="zh-CN" sz="3200" b="1" dirty="0" smtClean="0">
                <a:solidFill>
                  <a:srgbClr val="0070C0"/>
                </a:solidFill>
                <a:latin typeface="Cambria"/>
              </a:rPr>
              <a:t>part1</a:t>
            </a:r>
            <a:r>
              <a:rPr lang="en-US" altLang="zh-CN" sz="3200" b="1" dirty="0">
                <a:solidFill>
                  <a:srgbClr val="0070C0"/>
                </a:solidFill>
                <a:latin typeface="Cambria"/>
              </a:rPr>
              <a:t>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and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part 3 into a file named </a:t>
            </a:r>
            <a:r>
              <a:rPr lang="zh-CN" sz="3200" b="1" dirty="0" smtClean="0">
                <a:solidFill>
                  <a:srgbClr val="0070C0"/>
                </a:solidFill>
                <a:latin typeface="Cambria"/>
              </a:rPr>
              <a:t>data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</p:txBody>
      </p:sp>
      <p:sp>
        <p:nvSpPr>
          <p:cNvPr id="274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379B699-6D7F-46EE-8EA2-242750CF7633}" type="slidenum">
              <a:rPr lang="en-HK" sz="1200">
                <a:solidFill>
                  <a:srgbClr val="8B8B8B"/>
                </a:solidFill>
                <a:latin typeface="Cambria"/>
              </a:rPr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609480" y="15240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Parsing the Content</a:t>
            </a:r>
            <a:endParaRPr dirty="0"/>
          </a:p>
        </p:txBody>
      </p:sp>
      <p:sp>
        <p:nvSpPr>
          <p:cNvPr id="276" name="TextShape 2"/>
          <p:cNvSpPr txBox="1"/>
          <p:nvPr/>
        </p:nvSpPr>
        <p:spPr>
          <a:xfrm>
            <a:off x="609480" y="1350560"/>
            <a:ext cx="11353920" cy="51253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Parse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class_defs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section.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Getting each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class_data_item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from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class_def_item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.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Read the corresponding content into a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DexClassData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object.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Notice: some fields in a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class_data_item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are encoded by LEB128 algorithm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.</a:t>
            </a:r>
            <a:endParaRPr sz="1600" dirty="0"/>
          </a:p>
        </p:txBody>
      </p:sp>
      <p:pic>
        <p:nvPicPr>
          <p:cNvPr id="277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82900" y="4285000"/>
            <a:ext cx="7476840" cy="2266560"/>
          </a:xfrm>
          <a:prstGeom prst="rect">
            <a:avLst/>
          </a:prstGeom>
          <a:ln>
            <a:noFill/>
          </a:ln>
        </p:spPr>
      </p:pic>
      <p:sp>
        <p:nvSpPr>
          <p:cNvPr id="278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B636E38-1339-4C55-A648-C812CD096C31}" type="slidenum">
              <a:rPr lang="en-HK" sz="1200">
                <a:solidFill>
                  <a:srgbClr val="8B8B8B"/>
                </a:solidFill>
                <a:latin typeface="Cambria"/>
              </a:r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Correcting and Collecting</a:t>
            </a:r>
            <a:endParaRPr dirty="0"/>
          </a:p>
        </p:txBody>
      </p:sp>
      <p:sp>
        <p:nvSpPr>
          <p:cNvPr id="280" name="TextShape 2"/>
          <p:cNvSpPr txBox="1"/>
          <p:nvPr/>
        </p:nvSpPr>
        <p:spPr>
          <a:xfrm>
            <a:off x="609480" y="12954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Why?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Packing services may modify the memory dynamically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.</a:t>
            </a:r>
            <a:endParaRPr lang="en-US" altLang="zh-CN" sz="2800" dirty="0" smtClea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en-US" altLang="zh-CN" sz="2800" dirty="0">
                <a:solidFill>
                  <a:srgbClr val="000000"/>
                </a:solidFill>
                <a:latin typeface="Cambria"/>
              </a:rPr>
              <a:t>The memory consists of the region containing the </a:t>
            </a:r>
            <a:r>
              <a:rPr lang="en-US" altLang="zh-CN" sz="2800" dirty="0" err="1">
                <a:solidFill>
                  <a:srgbClr val="000000"/>
                </a:solidFill>
                <a:latin typeface="Cambria"/>
              </a:rPr>
              <a:t>dex</a:t>
            </a:r>
            <a:r>
              <a:rPr lang="en-US" altLang="zh-CN" sz="2800" dirty="0">
                <a:solidFill>
                  <a:srgbClr val="000000"/>
                </a:solidFill>
                <a:latin typeface="Cambria"/>
              </a:rPr>
              <a:t> file and the</a:t>
            </a:r>
          </a:p>
          <a:p>
            <a:pPr lvl="1">
              <a:lnSpc>
                <a:spcPct val="100000"/>
              </a:lnSpc>
              <a:buSzPct val="50000"/>
            </a:pPr>
            <a:r>
              <a:rPr lang="en-US" altLang="zh-CN" sz="2800" dirty="0">
                <a:solidFill>
                  <a:srgbClr val="000000"/>
                </a:solidFill>
                <a:latin typeface="Cambria"/>
              </a:rPr>
              <a:t>method objects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(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i.e.,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ArtMethod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in ART,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Method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in DVM) managed by runtime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.</a:t>
            </a:r>
            <a:endParaRPr lang="en-US" altLang="zh-CN" sz="2800" dirty="0" smtClea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The r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untime 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executes instructions according to the managed method objects.</a:t>
            </a:r>
            <a:endParaRPr dirty="0"/>
          </a:p>
          <a:p>
            <a:endParaRPr dirty="0"/>
          </a:p>
        </p:txBody>
      </p:sp>
      <p:sp>
        <p:nvSpPr>
          <p:cNvPr id="281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71E7A49-0484-42E0-B447-A742FBD211E6}" type="slidenum">
              <a:rPr lang="en-HK" sz="1200">
                <a:solidFill>
                  <a:srgbClr val="8B8B8B"/>
                </a:solidFill>
                <a:latin typeface="Cambria"/>
              </a:rPr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Correcting and Collecting</a:t>
            </a:r>
            <a:endParaRPr dirty="0"/>
          </a:p>
        </p:txBody>
      </p:sp>
      <p:sp>
        <p:nvSpPr>
          <p:cNvPr id="280" name="TextShape 2"/>
          <p:cNvSpPr txBox="1"/>
          <p:nvPr/>
        </p:nvSpPr>
        <p:spPr>
          <a:xfrm>
            <a:off x="596780" y="141732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en-US" altLang="zh-CN" sz="3200" dirty="0">
                <a:solidFill>
                  <a:srgbClr val="000000"/>
                </a:solidFill>
                <a:latin typeface="Cambria"/>
              </a:rPr>
              <a:t>We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check each:</a:t>
            </a:r>
          </a:p>
          <a:p>
            <a:pPr lvl="1">
              <a:buSzPct val="50000"/>
              <a:buFont typeface="Wingdings 2" charset="2"/>
              <a:buChar char=""/>
            </a:pPr>
            <a:r>
              <a:rPr lang="en-US" altLang="zh-CN" sz="3200" b="1" i="1" dirty="0" err="1" smtClean="0">
                <a:solidFill>
                  <a:srgbClr val="000000"/>
                </a:solidFill>
                <a:latin typeface="Cambria"/>
              </a:rPr>
              <a:t>class_data_off</a:t>
            </a:r>
            <a:r>
              <a:rPr lang="en-US" altLang="zh-CN" sz="3200" b="1" i="1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in </a:t>
            </a:r>
            <a:r>
              <a:rPr lang="en-US" altLang="zh-CN" sz="3200" b="1" i="1" dirty="0" err="1" smtClean="0">
                <a:solidFill>
                  <a:srgbClr val="000000"/>
                </a:solidFill>
                <a:latin typeface="Cambria"/>
              </a:rPr>
              <a:t>class_def_item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</a:p>
          <a:p>
            <a:pPr lvl="1">
              <a:buSzPct val="50000"/>
              <a:buFont typeface="Wingdings 2" charset="2"/>
              <a:buChar char=""/>
            </a:pPr>
            <a:endParaRPr lang="en-US" altLang="zh-CN" sz="3200" dirty="0" smtClean="0"/>
          </a:p>
          <a:p>
            <a:pPr lvl="1">
              <a:buSzPct val="50000"/>
              <a:buFont typeface="Wingdings 2" charset="2"/>
              <a:buChar char=""/>
            </a:pPr>
            <a:r>
              <a:rPr lang="en-US" altLang="zh-CN" sz="3200" b="1" i="1" dirty="0" err="1" smtClean="0">
                <a:solidFill>
                  <a:srgbClr val="000000"/>
                </a:solidFill>
                <a:latin typeface="Cambria"/>
              </a:rPr>
              <a:t>accessflag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Cambria"/>
              </a:rPr>
              <a:t>and </a:t>
            </a:r>
            <a:r>
              <a:rPr lang="en-US" altLang="zh-CN" sz="3200" b="1" i="1" dirty="0" err="1">
                <a:solidFill>
                  <a:srgbClr val="000000"/>
                </a:solidFill>
                <a:latin typeface="Cambria"/>
              </a:rPr>
              <a:t>codeoff</a:t>
            </a:r>
            <a:r>
              <a:rPr lang="en-US" altLang="zh-CN" sz="3200" dirty="0">
                <a:solidFill>
                  <a:srgbClr val="000000"/>
                </a:solidFill>
                <a:latin typeface="Cambria"/>
              </a:rPr>
              <a:t> in </a:t>
            </a:r>
            <a:r>
              <a:rPr lang="en-US" altLang="zh-CN" sz="3200" b="1" i="1" dirty="0" err="1" smtClean="0">
                <a:solidFill>
                  <a:srgbClr val="000000"/>
                </a:solidFill>
                <a:latin typeface="Cambria"/>
              </a:rPr>
              <a:t>DexMethod</a:t>
            </a:r>
            <a:r>
              <a:rPr lang="en-US" altLang="zh-CN" sz="3200" b="1" i="1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of parsed</a:t>
            </a:r>
            <a:r>
              <a:rPr lang="en-US" altLang="zh-CN" sz="3200" b="1" i="1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en-US" altLang="zh-CN" sz="3200" b="1" i="1" dirty="0" err="1">
                <a:solidFill>
                  <a:srgbClr val="000000"/>
                </a:solidFill>
                <a:latin typeface="Cambria"/>
              </a:rPr>
              <a:t>class_data_item</a:t>
            </a:r>
            <a:r>
              <a:rPr lang="en-US" altLang="zh-CN" sz="3200" b="1" i="1" dirty="0">
                <a:solidFill>
                  <a:srgbClr val="000000"/>
                </a:solidFill>
                <a:latin typeface="Cambria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(i.e.,</a:t>
            </a:r>
            <a:r>
              <a:rPr lang="en-US" altLang="zh-CN" sz="3200" b="1" i="1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en-US" altLang="zh-CN" sz="3200" b="1" i="1" dirty="0" err="1" smtClean="0">
                <a:solidFill>
                  <a:srgbClr val="000000"/>
                </a:solidFill>
                <a:latin typeface="Cambria"/>
              </a:rPr>
              <a:t>DexClassData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Cambria"/>
              </a:rPr>
              <a:t>object)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lang="en-US" altLang="zh-CN" dirty="0"/>
          </a:p>
        </p:txBody>
      </p:sp>
      <p:sp>
        <p:nvSpPr>
          <p:cNvPr id="281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71E7A49-0484-42E0-B447-A742FBD211E6}" type="slidenum">
              <a:rPr lang="en-HK" sz="1200">
                <a:solidFill>
                  <a:srgbClr val="8B8B8B"/>
                </a:solidFill>
                <a:latin typeface="Cambria"/>
              </a:rPr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44799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Outline</a:t>
            </a:r>
            <a:endParaRPr dirty="0"/>
          </a:p>
        </p:txBody>
      </p:sp>
      <p:sp>
        <p:nvSpPr>
          <p:cNvPr id="156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Background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A6A6A6"/>
                </a:solidFill>
                <a:latin typeface="Cambria"/>
              </a:rPr>
              <a:t>DexHunter</a:t>
            </a:r>
            <a:endParaRPr lang="en-US" altLang="zh-CN" sz="3200" dirty="0" smtClean="0">
              <a:solidFill>
                <a:srgbClr val="A6A6A6"/>
              </a:solidFill>
              <a:latin typeface="Cambria"/>
            </a:endParaRPr>
          </a:p>
          <a:p>
            <a:pPr indent="-457200"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A6A6A6"/>
                </a:solidFill>
                <a:latin typeface="Cambria"/>
              </a:rPr>
              <a:t>Analysis of major products</a:t>
            </a:r>
            <a:endParaRPr lang="en-US" altLang="zh-CN" sz="3200" dirty="0">
              <a:solidFill>
                <a:srgbClr val="A6A6A6"/>
              </a:solidFill>
              <a:latin typeface="Cambria"/>
            </a:endParaRPr>
          </a:p>
          <a:p>
            <a:pPr indent="-457200"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A6A6A6"/>
                </a:solidFill>
                <a:latin typeface="Cambria"/>
              </a:rPr>
              <a:t>Related </a:t>
            </a:r>
            <a:r>
              <a:rPr lang="en-US" altLang="zh-CN" sz="3200" dirty="0" smtClean="0">
                <a:solidFill>
                  <a:srgbClr val="A6A6A6"/>
                </a:solidFill>
                <a:latin typeface="Cambria"/>
              </a:rPr>
              <a:t>resources</a:t>
            </a:r>
            <a:endParaRPr sz="3200" dirty="0">
              <a:solidFill>
                <a:srgbClr val="A6A6A6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7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A36A20-A489-4A0B-9FC5-B4FA08F9B517}" type="slidenum">
              <a:rPr lang="en-HK" sz="1200">
                <a:solidFill>
                  <a:srgbClr val="8B8B8B"/>
                </a:solidFill>
                <a:latin typeface="Cambria"/>
              </a:r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91037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en-US" dirty="0"/>
              <a:t>How?</a:t>
            </a:r>
            <a:endParaRPr dirty="0"/>
          </a:p>
        </p:txBody>
      </p:sp>
      <p:sp>
        <p:nvSpPr>
          <p:cNvPr id="283" name="TextShape 2"/>
          <p:cNvSpPr txBox="1"/>
          <p:nvPr/>
        </p:nvSpPr>
        <p:spPr>
          <a:xfrm>
            <a:off x="609480" y="1874520"/>
            <a:ext cx="11277720" cy="47088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Determine whether the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class_data_off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 in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class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_</a:t>
            </a:r>
            <a:r>
              <a:rPr lang="en-US" altLang="zh-CN" sz="3200" b="1" i="1" dirty="0" err="1" smtClean="0">
                <a:solidFill>
                  <a:srgbClr val="000000"/>
                </a:solidFill>
                <a:latin typeface="Cambria"/>
              </a:rPr>
              <a:t>def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_item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exists in the scope of the dex file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Copy all </a:t>
            </a:r>
            <a:r>
              <a:rPr lang="en-US" altLang="zh-CN" sz="3200" b="1" i="1" dirty="0" err="1" smtClean="0">
                <a:solidFill>
                  <a:srgbClr val="000000"/>
                </a:solidFill>
                <a:latin typeface="Cambria"/>
              </a:rPr>
              <a:t>class_def_item</a:t>
            </a:r>
            <a:r>
              <a:rPr lang="en-US" altLang="zh-CN" sz="3200" dirty="0" err="1" smtClean="0">
                <a:solidFill>
                  <a:srgbClr val="000000"/>
                </a:solidFill>
                <a:latin typeface="Cambria"/>
              </a:rPr>
              <a:t>s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and write them into a file named </a:t>
            </a:r>
            <a:r>
              <a:rPr lang="en-US" altLang="zh-CN" sz="3200" b="1" dirty="0" err="1" smtClean="0">
                <a:solidFill>
                  <a:srgbClr val="0070C0"/>
                </a:solidFill>
                <a:latin typeface="Cambria"/>
              </a:rPr>
              <a:t>classdef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</a:p>
          <a:p>
            <a:pPr lvl="1">
              <a:buSzPct val="50000"/>
              <a:buFont typeface="Wingdings 2" charset="2"/>
              <a:buChar char=""/>
            </a:pP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Collect the outside </a:t>
            </a:r>
            <a:r>
              <a:rPr lang="en-US" altLang="zh-CN" sz="3200" b="1" i="1" dirty="0" err="1" smtClean="0">
                <a:solidFill>
                  <a:srgbClr val="000000"/>
                </a:solidFill>
                <a:latin typeface="Cambria"/>
              </a:rPr>
              <a:t>class_data_item</a:t>
            </a:r>
            <a:r>
              <a:rPr lang="en-US" altLang="zh-CN" sz="3200" dirty="0" err="1" smtClean="0">
                <a:solidFill>
                  <a:srgbClr val="000000"/>
                </a:solidFill>
                <a:latin typeface="Cambria"/>
              </a:rPr>
              <a:t>s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into a file named </a:t>
            </a:r>
            <a:r>
              <a:rPr lang="en-US" altLang="zh-CN" sz="3200" b="1" dirty="0">
                <a:solidFill>
                  <a:srgbClr val="0070C0"/>
                </a:solidFill>
                <a:latin typeface="Cambria"/>
              </a:rPr>
              <a:t>extra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Correct the fields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in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selected 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DexClassData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object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according to the managed method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object.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lang="en-US" sz="3200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84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44FDA39-9254-488D-8981-9A987CFF0922}" type="slidenum">
              <a:rPr lang="en-HK" sz="1200">
                <a:solidFill>
                  <a:srgbClr val="8B8B8B"/>
                </a:solidFill>
                <a:latin typeface="Cambria"/>
              </a:rPr>
              <a:t>40</a:t>
            </a:fld>
            <a:endParaRPr/>
          </a:p>
        </p:txBody>
      </p:sp>
      <p:pic>
        <p:nvPicPr>
          <p:cNvPr id="28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448920" y="136080"/>
            <a:ext cx="2569320" cy="181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en-US" altLang="zh-CN" dirty="0"/>
              <a:t>Scenario I</a:t>
            </a:r>
            <a:endParaRPr dirty="0"/>
          </a:p>
        </p:txBody>
      </p:sp>
      <p:sp>
        <p:nvSpPr>
          <p:cNvPr id="287" name="TextShape 2"/>
          <p:cNvSpPr txBox="1"/>
          <p:nvPr/>
        </p:nvSpPr>
        <p:spPr>
          <a:xfrm>
            <a:off x="609480" y="1600200"/>
            <a:ext cx="10972440" cy="49222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Compar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e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the 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accessFlags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in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DexMethod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with the access flag in the managed method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object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Compar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e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the 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codeoff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in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DexMethod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with the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code_item_off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in the managed method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object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If at least one is not equal, we modify the value in the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DexMethod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object according to the managed method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object</a:t>
            </a:r>
            <a:r>
              <a:rPr lang="en-US" altLang="zh-CN" sz="32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and write the relevant </a:t>
            </a:r>
            <a:r>
              <a:rPr lang="en-US" altLang="zh-CN" sz="3200" b="1" i="1" dirty="0" err="1">
                <a:solidFill>
                  <a:srgbClr val="000000"/>
                </a:solidFill>
                <a:latin typeface="Cambria"/>
              </a:rPr>
              <a:t>DexClassData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into </a:t>
            </a:r>
            <a:r>
              <a:rPr lang="en-US" altLang="zh-CN" sz="3200" b="1" dirty="0">
                <a:solidFill>
                  <a:srgbClr val="0070C0"/>
                </a:solidFill>
                <a:latin typeface="Cambria"/>
              </a:rPr>
              <a:t>extra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file.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88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F565580-1EF0-4CDD-BDC1-6A64FA71CB4F}" type="slidenum">
              <a:rPr lang="en-HK" sz="1200">
                <a:solidFill>
                  <a:srgbClr val="8B8B8B"/>
                </a:solidFill>
                <a:latin typeface="Cambria"/>
              </a:rPr>
              <a:t>41</a:t>
            </a:fld>
            <a:endParaRPr/>
          </a:p>
        </p:txBody>
      </p:sp>
      <p:pic>
        <p:nvPicPr>
          <p:cNvPr id="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53600" y="136080"/>
            <a:ext cx="2264640" cy="146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en-US" altLang="zh-CN" dirty="0"/>
              <a:t>Scenario II</a:t>
            </a:r>
            <a:endParaRPr dirty="0"/>
          </a:p>
        </p:txBody>
      </p:sp>
      <p:sp>
        <p:nvSpPr>
          <p:cNvPr id="290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Check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whether 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code_item_off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exists in the scope of the dex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file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lang="en-US" dirty="0" smtClean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If not, we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collect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the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correct 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code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_item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and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write it into </a:t>
            </a:r>
            <a:r>
              <a:rPr lang="zh-CN" altLang="zh-CN" sz="3200" b="1" dirty="0">
                <a:solidFill>
                  <a:srgbClr val="0070C0"/>
                </a:solidFill>
                <a:latin typeface="Cambria"/>
              </a:rPr>
              <a:t>extra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file</a:t>
            </a:r>
            <a:r>
              <a:rPr lang="en-US" altLang="zh-CN" sz="320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91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50241AD-6868-43C1-89EB-B30A30D96813}" type="slidenum">
              <a:rPr lang="en-HK" sz="1200">
                <a:solidFill>
                  <a:srgbClr val="8B8B8B"/>
                </a:solidFill>
                <a:latin typeface="Cambria"/>
              </a:rPr>
              <a:t>42</a:t>
            </a:fld>
            <a:endParaRPr/>
          </a:p>
        </p:txBody>
      </p:sp>
      <p:pic>
        <p:nvPicPr>
          <p:cNvPr id="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753600" y="136080"/>
            <a:ext cx="2264640" cy="1464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449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en-US" altLang="zh-CN" dirty="0"/>
              <a:t>Reconstructing the</a:t>
            </a:r>
            <a:r>
              <a:rPr lang="zh-CN" dirty="0"/>
              <a:t> Dex File</a:t>
            </a:r>
            <a:endParaRPr dirty="0"/>
          </a:p>
        </p:txBody>
      </p:sp>
      <p:sp>
        <p:nvSpPr>
          <p:cNvPr id="296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We now have four files: </a:t>
            </a:r>
            <a:r>
              <a:rPr lang="zh-CN" sz="3200" b="1" dirty="0" smtClean="0">
                <a:solidFill>
                  <a:srgbClr val="0070C0"/>
                </a:solidFill>
                <a:latin typeface="Cambria"/>
              </a:rPr>
              <a:t>part1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, </a:t>
            </a:r>
            <a:r>
              <a:rPr lang="zh-CN" sz="3200" b="1" dirty="0" smtClean="0">
                <a:solidFill>
                  <a:srgbClr val="0070C0"/>
                </a:solidFill>
                <a:latin typeface="Cambria"/>
              </a:rPr>
              <a:t>classdef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, </a:t>
            </a:r>
            <a:r>
              <a:rPr lang="zh-CN" sz="3200" b="1" dirty="0" smtClean="0">
                <a:solidFill>
                  <a:srgbClr val="0070C0"/>
                </a:solidFill>
                <a:latin typeface="Cambria"/>
              </a:rPr>
              <a:t>data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, </a:t>
            </a:r>
            <a:r>
              <a:rPr lang="zh-CN" sz="3200" b="1" dirty="0" smtClean="0">
                <a:solidFill>
                  <a:srgbClr val="0070C0"/>
                </a:solidFill>
                <a:latin typeface="Cambria"/>
              </a:rPr>
              <a:t>extra</a:t>
            </a:r>
            <a:r>
              <a:rPr lang="en-US" altLang="zh-CN" sz="3200" dirty="0" smtClean="0"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W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e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combine them as the sequence  </a:t>
            </a:r>
            <a:endParaRPr dirty="0"/>
          </a:p>
          <a:p>
            <a:pPr>
              <a:lnSpc>
                <a:spcPct val="100000"/>
              </a:lnSpc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   (1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)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 </a:t>
            </a:r>
            <a:r>
              <a:rPr lang="zh-CN" sz="3200" b="1" dirty="0" smtClean="0">
                <a:solidFill>
                  <a:srgbClr val="0070C0"/>
                </a:solidFill>
                <a:latin typeface="Cambria"/>
              </a:rPr>
              <a:t>part1</a:t>
            </a:r>
            <a:endParaRPr sz="3200" b="1" dirty="0">
              <a:solidFill>
                <a:srgbClr val="0070C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   (2) </a:t>
            </a:r>
            <a:r>
              <a:rPr lang="en-US" altLang="zh-CN" sz="3200" b="1" dirty="0">
                <a:solidFill>
                  <a:srgbClr val="0070C0"/>
                </a:solidFill>
                <a:latin typeface="Cambria"/>
              </a:rPr>
              <a:t> </a:t>
            </a:r>
            <a:r>
              <a:rPr lang="zh-CN" sz="3200" b="1" dirty="0" smtClean="0">
                <a:solidFill>
                  <a:srgbClr val="0070C0"/>
                </a:solidFill>
                <a:latin typeface="Cambria"/>
              </a:rPr>
              <a:t>classdef</a:t>
            </a:r>
            <a:endParaRPr sz="3200" b="1" dirty="0">
              <a:solidFill>
                <a:srgbClr val="0070C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   (3)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b="1" dirty="0" smtClean="0">
                <a:solidFill>
                  <a:srgbClr val="0070C0"/>
                </a:solidFill>
                <a:latin typeface="Cambria"/>
              </a:rPr>
              <a:t>data</a:t>
            </a:r>
            <a:endParaRPr sz="3200" b="1" dirty="0">
              <a:solidFill>
                <a:srgbClr val="0070C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   (4)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b="1" dirty="0" smtClean="0">
                <a:solidFill>
                  <a:srgbClr val="0070C0"/>
                </a:solidFill>
                <a:latin typeface="Cambria"/>
              </a:rPr>
              <a:t>extra</a:t>
            </a:r>
            <a:endParaRPr sz="3200" b="1" dirty="0">
              <a:solidFill>
                <a:srgbClr val="0070C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Finally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, we obtain a complete dex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file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97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EEA932F-CADA-4941-9FED-6E7D3823C8CA}" type="slidenum">
              <a:rPr lang="en-HK" sz="1200">
                <a:solidFill>
                  <a:srgbClr val="8B8B8B"/>
                </a:solidFill>
                <a:latin typeface="Cambria"/>
              </a:rPr>
              <a:t>43</a:t>
            </a:fld>
            <a:endParaRPr/>
          </a:p>
        </p:txBody>
      </p:sp>
      <p:pic>
        <p:nvPicPr>
          <p:cNvPr id="298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23080" y="3724200"/>
            <a:ext cx="2561760" cy="265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Outline</a:t>
            </a:r>
            <a:endParaRPr dirty="0"/>
          </a:p>
        </p:txBody>
      </p:sp>
      <p:sp>
        <p:nvSpPr>
          <p:cNvPr id="300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A6A6A6"/>
                </a:solidFill>
                <a:latin typeface="Cambria"/>
              </a:rPr>
              <a:t>Background</a:t>
            </a:r>
            <a:endParaRPr lang="en-US" altLang="zh-CN" sz="3200" dirty="0" smtClean="0">
              <a:solidFill>
                <a:srgbClr val="A6A6A6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A6A6A6"/>
                </a:solidFill>
                <a:latin typeface="Cambria"/>
              </a:rPr>
              <a:t>DexHunter</a:t>
            </a:r>
            <a:endParaRPr lang="en-US" altLang="zh-CN" sz="3200" dirty="0" smtClean="0">
              <a:solidFill>
                <a:srgbClr val="A6A6A6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Analysis of major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products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A6A6A6"/>
                </a:solidFill>
                <a:latin typeface="Cambria"/>
              </a:rPr>
              <a:t>Related </a:t>
            </a:r>
            <a:r>
              <a:rPr lang="en-US" altLang="zh-CN" sz="3200" dirty="0" smtClean="0">
                <a:solidFill>
                  <a:srgbClr val="A6A6A6"/>
                </a:solidFill>
                <a:latin typeface="Cambria"/>
              </a:rPr>
              <a:t>resources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1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BB8C667-7A0D-4C7E-935C-729B391D4167}" type="slidenum">
              <a:rPr lang="en-HK" sz="1200">
                <a:solidFill>
                  <a:srgbClr val="8B8B8B"/>
                </a:solidFill>
                <a:latin typeface="Cambria"/>
              </a:rPr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Products under Investigation</a:t>
            </a:r>
            <a:endParaRPr dirty="0"/>
          </a:p>
        </p:txBody>
      </p:sp>
      <p:sp>
        <p:nvSpPr>
          <p:cNvPr id="303" name="TextShape 2"/>
          <p:cNvSpPr txBox="1"/>
          <p:nvPr/>
        </p:nvSpPr>
        <p:spPr>
          <a:xfrm>
            <a:off x="609480" y="1600200"/>
            <a:ext cx="10972440" cy="52574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360  http://jiagu.360.cn/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Ali http://jaq.alibaba.com/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Baidu http://apkprotect.baidu.com/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Bangcle  http://www.bangcle.com/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Tencent http://jiagu.qcloud.com/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ijiami  http://www.ijiami.cn/</a:t>
            </a:r>
            <a:endParaRPr/>
          </a:p>
        </p:txBody>
      </p:sp>
      <p:sp>
        <p:nvSpPr>
          <p:cNvPr id="304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4F725B5-DD1A-4F80-B97B-C1C08A6E486D}" type="slidenum">
              <a:rPr lang="en-HK" sz="1200">
                <a:solidFill>
                  <a:srgbClr val="8B8B8B"/>
                </a:solidFill>
                <a:latin typeface="Cambria"/>
              </a:rPr>
              <a:t>45</a:t>
            </a:fld>
            <a:endParaRPr/>
          </a:p>
        </p:txBody>
      </p:sp>
      <p:pic>
        <p:nvPicPr>
          <p:cNvPr id="30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467480" y="2412000"/>
            <a:ext cx="1904760" cy="479160"/>
          </a:xfrm>
          <a:prstGeom prst="rect">
            <a:avLst/>
          </a:prstGeom>
          <a:ln>
            <a:noFill/>
          </a:ln>
        </p:spPr>
      </p:pic>
      <p:pic>
        <p:nvPicPr>
          <p:cNvPr id="306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586820" y="4002933"/>
            <a:ext cx="1552320" cy="628200"/>
          </a:xfrm>
          <a:prstGeom prst="rect">
            <a:avLst/>
          </a:prstGeom>
          <a:ln>
            <a:noFill/>
          </a:ln>
        </p:spPr>
      </p:pic>
      <p:pic>
        <p:nvPicPr>
          <p:cNvPr id="307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467480" y="5397840"/>
            <a:ext cx="1552320" cy="775800"/>
          </a:xfrm>
          <a:prstGeom prst="rect">
            <a:avLst/>
          </a:prstGeom>
          <a:ln>
            <a:noFill/>
          </a:ln>
        </p:spPr>
      </p:pic>
      <p:pic>
        <p:nvPicPr>
          <p:cNvPr id="308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7467480" y="4787733"/>
            <a:ext cx="2018880" cy="514800"/>
          </a:xfrm>
          <a:prstGeom prst="rect">
            <a:avLst/>
          </a:prstGeom>
          <a:ln>
            <a:noFill/>
          </a:ln>
        </p:spPr>
      </p:pic>
      <p:pic>
        <p:nvPicPr>
          <p:cNvPr id="30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7467480" y="1624453"/>
            <a:ext cx="1791000" cy="639720"/>
          </a:xfrm>
          <a:prstGeom prst="rect">
            <a:avLst/>
          </a:prstGeom>
          <a:ln>
            <a:noFill/>
          </a:ln>
        </p:spPr>
      </p:pic>
      <p:pic>
        <p:nvPicPr>
          <p:cNvPr id="310" name="Picture 9"/>
          <p:cNvPicPr/>
          <p:nvPr/>
        </p:nvPicPr>
        <p:blipFill>
          <a:blip r:embed="rId7"/>
          <a:stretch>
            <a:fillRect/>
          </a:stretch>
        </p:blipFill>
        <p:spPr>
          <a:xfrm>
            <a:off x="7271460" y="2963694"/>
            <a:ext cx="2183040" cy="104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Experiment Setup</a:t>
            </a:r>
            <a:endParaRPr dirty="0"/>
          </a:p>
        </p:txBody>
      </p:sp>
      <p:sp>
        <p:nvSpPr>
          <p:cNvPr id="312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13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0F4C15C-0CA9-4737-A116-C001C710A70A}" type="slidenum">
              <a:rPr lang="en-HK" sz="1200">
                <a:solidFill>
                  <a:srgbClr val="8B8B8B"/>
                </a:solidFill>
                <a:latin typeface="Cambria"/>
              </a:rPr>
              <a:t>46</a:t>
            </a:fld>
            <a:endParaRPr/>
          </a:p>
        </p:txBody>
      </p:sp>
      <p:pic>
        <p:nvPicPr>
          <p:cNvPr id="1026" name="Picture 2" descr="E:\svnroot\Yueqian\DexHunterppts\ref\5401420118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62100"/>
            <a:ext cx="6391276" cy="381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svnroot\Yueqian\DexHunterppts\ref\andr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24087"/>
            <a:ext cx="17049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String List</a:t>
            </a:r>
            <a:endParaRPr dirty="0"/>
          </a:p>
        </p:txBody>
      </p:sp>
      <p:graphicFrame>
        <p:nvGraphicFramePr>
          <p:cNvPr id="315" name="Table 2"/>
          <p:cNvGraphicFramePr/>
          <p:nvPr>
            <p:extLst>
              <p:ext uri="{D42A27DB-BD31-4B8C-83A1-F6EECF244321}">
                <p14:modId xmlns:p14="http://schemas.microsoft.com/office/powerpoint/2010/main" val="1253945704"/>
              </p:ext>
            </p:extLst>
          </p:nvPr>
        </p:nvGraphicFramePr>
        <p:xfrm>
          <a:off x="883800" y="1463040"/>
          <a:ext cx="10180080" cy="4071960"/>
        </p:xfrm>
        <a:graphic>
          <a:graphicData uri="http://schemas.openxmlformats.org/drawingml/2006/table">
            <a:tbl>
              <a:tblPr/>
              <a:tblGrid>
                <a:gridCol w="1575360"/>
                <a:gridCol w="8604720"/>
              </a:tblGrid>
              <a:tr h="678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360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/data/data/XXX/.</a:t>
                      </a:r>
                      <a:r>
                        <a:rPr lang="en-HK" sz="2800" b="1" dirty="0" err="1">
                          <a:solidFill>
                            <a:srgbClr val="000000"/>
                          </a:solidFill>
                          <a:latin typeface="Cambria"/>
                        </a:rPr>
                        <a:t>jiagu</a:t>
                      </a: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/</a:t>
                      </a:r>
                      <a:r>
                        <a:rPr lang="en-HK" sz="2800" b="1" dirty="0" err="1">
                          <a:solidFill>
                            <a:srgbClr val="000000"/>
                          </a:solidFill>
                          <a:latin typeface="Cambria"/>
                        </a:rPr>
                        <a:t>classes.dex</a:t>
                      </a:r>
                      <a:endParaRPr dirty="0"/>
                    </a:p>
                  </a:txBody>
                  <a:tcPr/>
                </a:tc>
              </a:tr>
              <a:tr h="678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Ali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/data/data/XXX/files/libmobisecy1.zip</a:t>
                      </a:r>
                      <a:endParaRPr dirty="0"/>
                    </a:p>
                  </a:txBody>
                  <a:tcPr/>
                </a:tc>
              </a:tr>
              <a:tr h="678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Baidu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/</a:t>
                      </a:r>
                      <a:r>
                        <a:rPr lang="en-HK" sz="2800" b="1" dirty="0" smtClean="0">
                          <a:solidFill>
                            <a:srgbClr val="000000"/>
                          </a:solidFill>
                          <a:latin typeface="Cambria"/>
                        </a:rPr>
                        <a:t>data/data/XXX/.</a:t>
                      </a: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1/classes.jar</a:t>
                      </a:r>
                      <a:endParaRPr dirty="0"/>
                    </a:p>
                  </a:txBody>
                  <a:tcPr/>
                </a:tc>
              </a:tr>
              <a:tr h="678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 err="1">
                          <a:solidFill>
                            <a:srgbClr val="000000"/>
                          </a:solidFill>
                          <a:latin typeface="Cambria"/>
                        </a:rPr>
                        <a:t>Bangcle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/</a:t>
                      </a:r>
                      <a:r>
                        <a:rPr lang="en-HK" sz="2800" b="1" dirty="0" smtClean="0">
                          <a:solidFill>
                            <a:srgbClr val="000000"/>
                          </a:solidFill>
                          <a:latin typeface="Cambria"/>
                        </a:rPr>
                        <a:t>data/data/XXX/.</a:t>
                      </a: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cache/classes.jar</a:t>
                      </a:r>
                      <a:endParaRPr dirty="0"/>
                    </a:p>
                  </a:txBody>
                  <a:tcPr/>
                </a:tc>
              </a:tr>
              <a:tr h="678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 err="1">
                          <a:solidFill>
                            <a:srgbClr val="000000"/>
                          </a:solidFill>
                          <a:latin typeface="Cambria"/>
                        </a:rPr>
                        <a:t>Tencent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/</a:t>
                      </a:r>
                      <a:r>
                        <a:rPr lang="en-HK" sz="2800" b="1" dirty="0" smtClean="0">
                          <a:solidFill>
                            <a:srgbClr val="000000"/>
                          </a:solidFill>
                          <a:latin typeface="Cambria"/>
                        </a:rPr>
                        <a:t>data/app/XXX-1.apk </a:t>
                      </a: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(/</a:t>
                      </a:r>
                      <a:r>
                        <a:rPr lang="en-HK" sz="2800" b="1" dirty="0" smtClean="0">
                          <a:solidFill>
                            <a:srgbClr val="000000"/>
                          </a:solidFill>
                          <a:latin typeface="Cambria"/>
                        </a:rPr>
                        <a:t>data/app/XXX-2.apk</a:t>
                      </a: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)</a:t>
                      </a:r>
                      <a:endParaRPr dirty="0"/>
                    </a:p>
                  </a:txBody>
                  <a:tcPr/>
                </a:tc>
              </a:tr>
              <a:tr h="678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 err="1">
                          <a:solidFill>
                            <a:srgbClr val="000000"/>
                          </a:solidFill>
                          <a:latin typeface="Cambria"/>
                        </a:rPr>
                        <a:t>ijiami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/</a:t>
                      </a:r>
                      <a:r>
                        <a:rPr lang="en-HK" sz="2800" b="1" dirty="0" smtClean="0">
                          <a:solidFill>
                            <a:srgbClr val="000000"/>
                          </a:solidFill>
                          <a:latin typeface="Cambria"/>
                        </a:rPr>
                        <a:t>data/data/XXX/cache</a:t>
                      </a:r>
                      <a:r>
                        <a:rPr lang="en-HK" sz="2800" b="1" dirty="0">
                          <a:solidFill>
                            <a:srgbClr val="000000"/>
                          </a:solidFill>
                          <a:latin typeface="Cambria"/>
                        </a:rPr>
                        <a:t>/.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6" name="CustomShape 3"/>
          <p:cNvSpPr/>
          <p:nvPr/>
        </p:nvSpPr>
        <p:spPr>
          <a:xfrm>
            <a:off x="1803960" y="5696640"/>
            <a:ext cx="88941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HK">
                <a:solidFill>
                  <a:srgbClr val="000000"/>
                </a:solidFill>
                <a:latin typeface="Cambria"/>
              </a:rPr>
              <a:t>XXX stands for its package name. </a:t>
            </a:r>
            <a:endParaRPr/>
          </a:p>
        </p:txBody>
      </p:sp>
      <p:sp>
        <p:nvSpPr>
          <p:cNvPr id="317" name="TextShape 4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3E43DCC-0026-415A-80A2-2AD63E900F65}" type="slidenum">
              <a:rPr lang="en-HK" sz="1200">
                <a:solidFill>
                  <a:srgbClr val="8B8B8B"/>
                </a:solidFill>
                <a:latin typeface="Cambria"/>
              </a:rPr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Anti-debugging </a:t>
            </a:r>
            <a:endParaRPr dirty="0"/>
          </a:p>
        </p:txBody>
      </p:sp>
      <p:sp>
        <p:nvSpPr>
          <p:cNvPr id="319" name="TextShape 2"/>
          <p:cNvSpPr txBox="1"/>
          <p:nvPr/>
        </p:nvSpPr>
        <p:spPr>
          <a:xfrm>
            <a:off x="609480" y="1600200"/>
            <a:ext cx="10972440" cy="49068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All products detect debugger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Anti-ptrace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Anti-JWDP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….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They </a:t>
            </a:r>
            <a:r>
              <a:rPr lang="zh-CN" sz="3200">
                <a:solidFill>
                  <a:srgbClr val="FF0000"/>
                </a:solidFill>
                <a:latin typeface="Cambria"/>
              </a:rPr>
              <a:t>cannot</a:t>
            </a:r>
            <a:r>
              <a:rPr lang="zh-CN" sz="3200">
                <a:solidFill>
                  <a:srgbClr val="000000"/>
                </a:solidFill>
                <a:latin typeface="Cambria"/>
              </a:rPr>
              <a:t> detect DexHunter.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0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A066E5A-2E48-4B5E-A1B6-6EBE1CBD04E4}" type="slidenum">
              <a:rPr lang="en-HK" sz="1200">
                <a:solidFill>
                  <a:srgbClr val="8B8B8B"/>
                </a:solidFill>
                <a:latin typeface="Cambria"/>
              </a:rPr>
              <a:t>48</a:t>
            </a:fld>
            <a:endParaRPr/>
          </a:p>
        </p:txBody>
      </p:sp>
      <p:pic>
        <p:nvPicPr>
          <p:cNvPr id="32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183320" y="190440"/>
            <a:ext cx="1581480" cy="179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360</a:t>
            </a:r>
            <a:endParaRPr dirty="0"/>
          </a:p>
        </p:txBody>
      </p:sp>
      <p:sp>
        <p:nvSpPr>
          <p:cNvPr id="324" name="TextShape 2"/>
          <p:cNvSpPr txBox="1"/>
          <p:nvPr/>
        </p:nvSpPr>
        <p:spPr>
          <a:xfrm>
            <a:off x="609480" y="1600200"/>
            <a:ext cx="1158252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Version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: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  06-21-2015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encrypts the dex file and saves it in libjiagu.so/libjiagu_art.so.</a:t>
            </a:r>
            <a:endParaRPr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releases the data into memory and decrypts it while running.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25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9C6874D-DF5A-4F38-9147-12A8F11DC4F7}" type="slidenum">
              <a:rPr lang="en-HK" sz="1200">
                <a:solidFill>
                  <a:srgbClr val="8B8B8B"/>
                </a:solidFill>
                <a:latin typeface="Cambria"/>
              </a:rPr>
              <a:t>49</a:t>
            </a:fld>
            <a:endParaRPr/>
          </a:p>
        </p:txBody>
      </p:sp>
      <p:pic>
        <p:nvPicPr>
          <p:cNvPr id="326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9951840" y="502920"/>
            <a:ext cx="1791000" cy="63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Dex File</a:t>
            </a:r>
            <a:endParaRPr dirty="0"/>
          </a:p>
        </p:txBody>
      </p:sp>
      <p:sp>
        <p:nvSpPr>
          <p:cNvPr id="159" name="TextShape 2"/>
          <p:cNvSpPr txBox="1"/>
          <p:nvPr/>
        </p:nvSpPr>
        <p:spPr>
          <a:xfrm>
            <a:off x="609480" y="1600200"/>
            <a:ext cx="563892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Java source code -&gt; Java class -&gt; dex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Java class: each file contains one class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dex: one file contains all classes</a:t>
            </a:r>
            <a:endParaRPr dirty="0"/>
          </a:p>
          <a:p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Reorganize constant pools in each class file into shared and type-specific constant pools</a:t>
            </a:r>
            <a:endParaRPr dirty="0"/>
          </a:p>
        </p:txBody>
      </p:sp>
      <p:sp>
        <p:nvSpPr>
          <p:cNvPr id="160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C936CC2-0A24-433A-93B1-013A803C0AED}" type="slidenum">
              <a:rPr lang="en-HK" sz="1200">
                <a:solidFill>
                  <a:srgbClr val="8B8B8B"/>
                </a:solidFill>
                <a:latin typeface="Cambria"/>
              </a:rPr>
              <a:t>5</a:t>
            </a:fld>
            <a:endParaRPr/>
          </a:p>
        </p:txBody>
      </p:sp>
      <p:pic>
        <p:nvPicPr>
          <p:cNvPr id="16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22000" y="1282320"/>
            <a:ext cx="4259160" cy="552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Ali</a:t>
            </a:r>
            <a:endParaRPr dirty="0"/>
          </a:p>
        </p:txBody>
      </p:sp>
      <p:sp>
        <p:nvSpPr>
          <p:cNvPr id="329" name="TextShape 2"/>
          <p:cNvSpPr txBox="1"/>
          <p:nvPr/>
        </p:nvSpPr>
        <p:spPr>
          <a:xfrm>
            <a:off x="609480" y="1600200"/>
            <a:ext cx="11167560" cy="52578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Version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: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21-06-2015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It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splits the original dex file into two parts 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One is the main body saved in libmobisecy.so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The other one contains the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class_data_</a:t>
            </a:r>
            <a:r>
              <a:rPr lang="zh-CN" sz="2800" b="1" i="1" dirty="0" smtClean="0">
                <a:solidFill>
                  <a:srgbClr val="000000"/>
                </a:solidFill>
                <a:latin typeface="Cambria"/>
              </a:rPr>
              <a:t>item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s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and 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the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code_</a:t>
            </a:r>
            <a:r>
              <a:rPr lang="zh-CN" sz="2800" b="1" i="1" dirty="0" smtClean="0">
                <a:solidFill>
                  <a:srgbClr val="000000"/>
                </a:solidFill>
                <a:latin typeface="Cambria"/>
              </a:rPr>
              <a:t>item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s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of some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2800" b="1" i="1" dirty="0" smtClean="0">
                <a:solidFill>
                  <a:srgbClr val="000000"/>
                </a:solidFill>
                <a:latin typeface="Cambria"/>
              </a:rPr>
              <a:t>class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_def_item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releases both two parts into memory as plain text and corrects some offset values in the main body while running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</a:t>
            </a:r>
          </a:p>
          <a:p>
            <a:pPr>
              <a:buSzPct val="50000"/>
              <a:buFont typeface="Wingdings 2" charset="2"/>
              <a:buChar char=""/>
            </a:pP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buSzPct val="50000"/>
              <a:buFont typeface="Wingdings 2" charset="2"/>
              <a:buChar char=""/>
            </a:pP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Some </a:t>
            </a:r>
            <a:r>
              <a:rPr lang="en-US" altLang="zh-CN" sz="3200" b="1" i="1" dirty="0" err="1" smtClean="0">
                <a:solidFill>
                  <a:srgbClr val="000000"/>
                </a:solidFill>
                <a:latin typeface="Cambria"/>
              </a:rPr>
              <a:t>annotation_off</a:t>
            </a:r>
            <a:r>
              <a:rPr lang="en-US" altLang="zh-CN" sz="3200" dirty="0" err="1" smtClean="0">
                <a:solidFill>
                  <a:srgbClr val="000000"/>
                </a:solidFill>
                <a:latin typeface="Cambria"/>
              </a:rPr>
              <a:t>s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are set to incorrect values.</a:t>
            </a:r>
            <a:endParaRPr lang="en-US" sz="3200" dirty="0" smtClean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lang="en-US" sz="3200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</p:txBody>
      </p:sp>
      <p:sp>
        <p:nvSpPr>
          <p:cNvPr id="330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D393D12-8789-4CF0-9F3B-7C0050FBA523}" type="slidenum">
              <a:rPr lang="en-HK" sz="1200">
                <a:solidFill>
                  <a:srgbClr val="8B8B8B"/>
                </a:solidFill>
                <a:latin typeface="Cambria"/>
              </a:rPr>
              <a:t>50</a:t>
            </a:fld>
            <a:endParaRPr/>
          </a:p>
        </p:txBody>
      </p:sp>
      <p:pic>
        <p:nvPicPr>
          <p:cNvPr id="33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250560" y="506880"/>
            <a:ext cx="2526480" cy="63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Baidu</a:t>
            </a:r>
            <a:endParaRPr dirty="0"/>
          </a:p>
        </p:txBody>
      </p:sp>
      <p:sp>
        <p:nvSpPr>
          <p:cNvPr id="334" name="TextShape 2"/>
          <p:cNvSpPr txBox="1"/>
          <p:nvPr/>
        </p:nvSpPr>
        <p:spPr>
          <a:xfrm>
            <a:off x="609480" y="1600200"/>
            <a:ext cx="10591920" cy="49525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Version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: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21-06-2015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It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moves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some class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_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data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_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items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to other places outside the </a:t>
            </a:r>
            <a:r>
              <a:rPr lang="en-US" altLang="zh-CN" sz="3200" dirty="0" err="1" smtClean="0">
                <a:solidFill>
                  <a:srgbClr val="000000"/>
                </a:solidFill>
                <a:latin typeface="Cambria"/>
              </a:rPr>
              <a:t>dex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file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 smtClean="0"/>
          </a:p>
          <a:p>
            <a:pPr>
              <a:lnSpc>
                <a:spcPct val="100000"/>
              </a:lnSpc>
            </a:pPr>
            <a:endParaRPr dirty="0" smtClean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It wipe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s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the magic numbers, checksum and signature in the header after the dex file has been opened.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35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2D51A9E-BEE1-4526-AD52-FC3D52E2482A}" type="slidenum">
              <a:rPr lang="en-HK" sz="1200">
                <a:solidFill>
                  <a:srgbClr val="8B8B8B"/>
                </a:solidFill>
                <a:latin typeface="Cambria"/>
              </a:rPr>
              <a:t>51</a:t>
            </a:fld>
            <a:endParaRPr/>
          </a:p>
        </p:txBody>
      </p:sp>
      <p:pic>
        <p:nvPicPr>
          <p:cNvPr id="336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9220320" y="350640"/>
            <a:ext cx="2777760" cy="62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Baidu</a:t>
            </a:r>
            <a:endParaRPr dirty="0"/>
          </a:p>
        </p:txBody>
      </p:sp>
      <p:sp>
        <p:nvSpPr>
          <p:cNvPr id="334" name="TextShape 2"/>
          <p:cNvSpPr txBox="1"/>
          <p:nvPr/>
        </p:nvSpPr>
        <p:spPr>
          <a:xfrm>
            <a:off x="609480" y="1600200"/>
            <a:ext cx="11388600" cy="49525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It fill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s in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an empty method just before it is invoked and erases the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content after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the method is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finished.</a:t>
            </a:r>
            <a:endParaRPr dirty="0"/>
          </a:p>
          <a:p>
            <a:pPr>
              <a:buSzPct val="50000"/>
              <a:buFont typeface="Wingdings 2" charset="2"/>
              <a:buChar char=""/>
            </a:pP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We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instrument  method invocation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to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dump these methods which is available only just before invoking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DoInvoke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(ART) 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dvmMterp_invokeMethod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(DVM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)</a:t>
            </a:r>
            <a:endParaRPr dirty="0"/>
          </a:p>
        </p:txBody>
      </p:sp>
      <p:sp>
        <p:nvSpPr>
          <p:cNvPr id="335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2D51A9E-BEE1-4526-AD52-FC3D52E2482A}" type="slidenum">
              <a:rPr lang="en-HK" sz="1200">
                <a:solidFill>
                  <a:srgbClr val="8B8B8B"/>
                </a:solidFill>
                <a:latin typeface="Cambria"/>
              </a:rPr>
              <a:t>52</a:t>
            </a:fld>
            <a:endParaRPr/>
          </a:p>
        </p:txBody>
      </p:sp>
      <p:pic>
        <p:nvPicPr>
          <p:cNvPr id="336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9220320" y="350640"/>
            <a:ext cx="2777760" cy="624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4766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Bangcle</a:t>
            </a:r>
            <a:endParaRPr dirty="0"/>
          </a:p>
        </p:txBody>
      </p:sp>
      <p:sp>
        <p:nvSpPr>
          <p:cNvPr id="339" name="TextShape 2"/>
          <p:cNvSpPr txBox="1"/>
          <p:nvPr/>
        </p:nvSpPr>
        <p:spPr>
          <a:xfrm>
            <a:off x="609480" y="1600200"/>
            <a:ext cx="10972440" cy="50594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Version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: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21-06-2015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prepares the odex file or oat file in advance.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encrypts the file and stores it in an external jar file.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decrypts the data while running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hooks several functions in libc.so, such as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en-US" altLang="zh-CN" sz="2800" dirty="0">
                <a:solidFill>
                  <a:srgbClr val="000000"/>
                </a:solidFill>
                <a:latin typeface="Cambria"/>
              </a:rPr>
              <a:t>r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ead,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write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,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mmap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, …</a:t>
            </a:r>
            <a:endParaRPr dirty="0"/>
          </a:p>
        </p:txBody>
      </p:sp>
      <p:sp>
        <p:nvSpPr>
          <p:cNvPr id="340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1C52F24-83B8-4A44-9B19-C98AD9EB1D9B}" type="slidenum">
              <a:rPr lang="en-HK" sz="1200">
                <a:solidFill>
                  <a:srgbClr val="8B8B8B"/>
                </a:solidFill>
                <a:latin typeface="Cambria"/>
              </a:rPr>
              <a:t>53</a:t>
            </a:fld>
            <a:endParaRPr/>
          </a:p>
        </p:txBody>
      </p:sp>
      <p:pic>
        <p:nvPicPr>
          <p:cNvPr id="34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844920" y="432360"/>
            <a:ext cx="2130840" cy="86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ijiami</a:t>
            </a:r>
            <a:endParaRPr dirty="0"/>
          </a:p>
        </p:txBody>
      </p:sp>
      <p:sp>
        <p:nvSpPr>
          <p:cNvPr id="344" name="TextShape 2"/>
          <p:cNvSpPr txBox="1"/>
          <p:nvPr/>
        </p:nvSpPr>
        <p:spPr>
          <a:xfrm>
            <a:off x="609480" y="1600200"/>
            <a:ext cx="10972440" cy="52574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Version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: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21-06-2015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Similar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to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Bangcle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The string changes every time the app runs.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releases the decrypted file, which is also encrypted as a jar file, with different file names each time while they are in the same directory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</p:txBody>
      </p:sp>
      <p:sp>
        <p:nvSpPr>
          <p:cNvPr id="345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3998B5-09B3-4B92-840F-049055E785D5}" type="slidenum">
              <a:rPr lang="en-HK" sz="1200">
                <a:solidFill>
                  <a:srgbClr val="8B8B8B"/>
                </a:solidFill>
                <a:latin typeface="Cambria"/>
              </a:rPr>
              <a:t>54</a:t>
            </a:fld>
            <a:endParaRPr/>
          </a:p>
        </p:txBody>
      </p:sp>
      <p:pic>
        <p:nvPicPr>
          <p:cNvPr id="34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540360" y="412560"/>
            <a:ext cx="2039760" cy="101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609480" y="1630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Tencent</a:t>
            </a:r>
            <a:endParaRPr dirty="0"/>
          </a:p>
        </p:txBody>
      </p:sp>
      <p:sp>
        <p:nvSpPr>
          <p:cNvPr id="349" name="TextShape 2"/>
          <p:cNvSpPr txBox="1"/>
          <p:nvPr/>
        </p:nvSpPr>
        <p:spPr>
          <a:xfrm>
            <a:off x="609480" y="1099080"/>
            <a:ext cx="11444760" cy="57589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Version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: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25-05-2015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It can protect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the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methods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selected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by users.</a:t>
            </a:r>
            <a:endParaRPr dirty="0" smtClean="0"/>
          </a:p>
          <a:p>
            <a:pPr>
              <a:lnSpc>
                <a:spcPct val="100000"/>
              </a:lnSpc>
            </a:pPr>
            <a:endParaRPr dirty="0" smtClean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If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a method is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selected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,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it cannot be found in the relevant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class_data_item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releases the real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class_data_item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 and adjusts the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offset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The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code_item 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of the 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selected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method 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is still in the </a:t>
            </a:r>
            <a:r>
              <a:rPr lang="zh-CN" sz="2800" b="1" dirty="0" smtClean="0">
                <a:solidFill>
                  <a:srgbClr val="000000"/>
                </a:solidFill>
                <a:latin typeface="Cambria"/>
              </a:rPr>
              <a:t>data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 section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Some </a:t>
            </a:r>
            <a:r>
              <a:rPr lang="zh-CN" sz="3200" b="1" i="1" dirty="0">
                <a:solidFill>
                  <a:srgbClr val="000000"/>
                </a:solidFill>
                <a:latin typeface="Cambria"/>
              </a:rPr>
              <a:t>annotation_</a:t>
            </a:r>
            <a:r>
              <a:rPr lang="zh-CN" sz="3200" b="1" i="1" dirty="0" smtClean="0">
                <a:solidFill>
                  <a:srgbClr val="000000"/>
                </a:solidFill>
                <a:latin typeface="Cambria"/>
              </a:rPr>
              <a:t>off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s </a:t>
            </a:r>
            <a:r>
              <a:rPr lang="en-US" altLang="zh-CN" sz="3200" dirty="0">
                <a:solidFill>
                  <a:srgbClr val="000000"/>
                </a:solidFill>
                <a:latin typeface="Cambria"/>
              </a:rPr>
              <a:t>and </a:t>
            </a:r>
            <a:r>
              <a:rPr lang="en-US" altLang="zh-CN" sz="3200" b="1" i="1" dirty="0" err="1" smtClean="0">
                <a:solidFill>
                  <a:srgbClr val="000000"/>
                </a:solidFill>
                <a:latin typeface="Cambria"/>
              </a:rPr>
              <a:t>debug_info_off</a:t>
            </a:r>
            <a:r>
              <a:rPr lang="en-US" altLang="zh-CN" sz="3200" dirty="0" err="1" smtClean="0">
                <a:solidFill>
                  <a:srgbClr val="000000"/>
                </a:solidFill>
                <a:latin typeface="Cambria"/>
              </a:rPr>
              <a:t>s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are </a:t>
            </a:r>
            <a:r>
              <a:rPr lang="zh-CN" sz="3200" dirty="0">
                <a:solidFill>
                  <a:srgbClr val="000000"/>
                </a:solidFill>
                <a:latin typeface="Cambria"/>
              </a:rPr>
              <a:t>set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to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0xFFFFFFFF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can only runs in DVM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dirty="0"/>
          </a:p>
        </p:txBody>
      </p:sp>
      <p:sp>
        <p:nvSpPr>
          <p:cNvPr id="350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D4E10F4-0B00-426B-9017-EB38457627A0}" type="slidenum">
              <a:rPr lang="en-HK" sz="1200">
                <a:solidFill>
                  <a:srgbClr val="8B8B8B"/>
                </a:solidFill>
                <a:latin typeface="Cambria"/>
              </a:rPr>
              <a:t>55</a:t>
            </a:fld>
            <a:endParaRPr/>
          </a:p>
        </p:txBody>
      </p:sp>
      <p:pic>
        <p:nvPicPr>
          <p:cNvPr id="351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9318960" y="399240"/>
            <a:ext cx="2556360" cy="65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Outline</a:t>
            </a:r>
            <a:endParaRPr dirty="0"/>
          </a:p>
        </p:txBody>
      </p:sp>
      <p:sp>
        <p:nvSpPr>
          <p:cNvPr id="353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A6A6A6"/>
                </a:solidFill>
                <a:latin typeface="Cambria"/>
              </a:rPr>
              <a:t>Background</a:t>
            </a:r>
            <a:endParaRPr lang="en-US" altLang="zh-CN" sz="3200" dirty="0" smtClean="0">
              <a:solidFill>
                <a:srgbClr val="A6A6A6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 smtClean="0">
                <a:solidFill>
                  <a:srgbClr val="A6A6A6"/>
                </a:solidFill>
                <a:latin typeface="Cambria"/>
              </a:rPr>
              <a:t>DexHunter</a:t>
            </a:r>
            <a:endParaRPr lang="en-US" altLang="zh-CN" sz="3200" dirty="0" smtClean="0">
              <a:solidFill>
                <a:srgbClr val="A6A6A6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A6A6A6"/>
                </a:solidFill>
                <a:latin typeface="Cambria"/>
              </a:rPr>
              <a:t>Analysis of Major </a:t>
            </a:r>
            <a:r>
              <a:rPr lang="zh-CN" sz="3200" dirty="0" smtClean="0">
                <a:solidFill>
                  <a:srgbClr val="A6A6A6"/>
                </a:solidFill>
                <a:latin typeface="Cambria"/>
              </a:rPr>
              <a:t>Products</a:t>
            </a:r>
            <a:endParaRPr lang="en-US" altLang="zh-CN" sz="3200" dirty="0" smtClean="0">
              <a:solidFill>
                <a:srgbClr val="A6A6A6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Related 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resources</a:t>
            </a:r>
            <a:endParaRPr dirty="0"/>
          </a:p>
          <a:p>
            <a:pPr>
              <a:lnSpc>
                <a:spcPct val="100000"/>
              </a:lnSpc>
              <a:buSzPct val="50000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54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E8E6E7B-CF23-4B9E-AC7F-4F3B5DCD49AB}" type="slidenum">
              <a:rPr lang="en-HK" sz="1200">
                <a:solidFill>
                  <a:srgbClr val="8B8B8B"/>
                </a:solidFill>
                <a:latin typeface="Cambria"/>
              </a:rPr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655200" y="15240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en-US" altLang="zh-CN" dirty="0" smtClean="0"/>
              <a:t>Related resources</a:t>
            </a:r>
            <a:endParaRPr dirty="0"/>
          </a:p>
        </p:txBody>
      </p:sp>
      <p:sp>
        <p:nvSpPr>
          <p:cNvPr id="356" name="TextShape 2"/>
          <p:cNvSpPr txBox="1"/>
          <p:nvPr/>
        </p:nvSpPr>
        <p:spPr>
          <a:xfrm>
            <a:off x="457200" y="1295040"/>
            <a:ext cx="11506380" cy="5420469"/>
          </a:xfrm>
          <a:prstGeom prst="rect">
            <a:avLst/>
          </a:prstGeom>
        </p:spPr>
        <p:txBody>
          <a:bodyPr lIns="90000" tIns="45000" rIns="90000" bIns="45000"/>
          <a:lstStyle>
            <a:defPPr>
              <a:defRPr lang="en-US"/>
            </a:defPPr>
            <a:lvl1pPr>
              <a:lnSpc>
                <a:spcPct val="100000"/>
              </a:lnSpc>
              <a:buSzPct val="50000"/>
              <a:buFont typeface="Wingdings 2" charset="2"/>
              <a:buChar char=""/>
              <a:defRPr sz="3200">
                <a:solidFill>
                  <a:srgbClr val="000000"/>
                </a:solidFill>
                <a:latin typeface="Cambria"/>
              </a:defRPr>
            </a:lvl1pPr>
            <a:lvl2pPr lvl="1">
              <a:lnSpc>
                <a:spcPct val="100000"/>
              </a:lnSpc>
              <a:buSzPct val="50000"/>
              <a:buFont typeface="Wingdings 2" charset="2"/>
              <a:buChar char=""/>
              <a:defRPr sz="2800">
                <a:solidFill>
                  <a:srgbClr val="000000"/>
                </a:solidFill>
                <a:latin typeface="Cambria"/>
              </a:defRPr>
            </a:lvl2pPr>
          </a:lstStyle>
          <a:p>
            <a:r>
              <a:rPr lang="en-US" altLang="zh-CN" dirty="0">
                <a:hlinkClick r:id="rId4"/>
              </a:rPr>
              <a:t>https://source.android.com/devices/tech/dalvik/dex-format.html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en-US" altLang="zh-CN" dirty="0" err="1"/>
              <a:t>libcore</a:t>
            </a:r>
            <a:r>
              <a:rPr lang="en-US" altLang="zh-CN" dirty="0"/>
              <a:t>/</a:t>
            </a:r>
            <a:r>
              <a:rPr lang="en-US" altLang="zh-CN" dirty="0" err="1"/>
              <a:t>libart</a:t>
            </a: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/main/java/java/</a:t>
            </a:r>
            <a:r>
              <a:rPr lang="en-US" altLang="zh-CN" dirty="0" err="1"/>
              <a:t>lang</a:t>
            </a:r>
            <a:r>
              <a:rPr lang="en-US" altLang="zh-CN" dirty="0"/>
              <a:t>/ClassLoader.java</a:t>
            </a:r>
          </a:p>
          <a:p>
            <a:r>
              <a:rPr lang="en-US" altLang="zh-CN" dirty="0"/>
              <a:t>/</a:t>
            </a:r>
            <a:r>
              <a:rPr lang="en-US" altLang="zh-CN" dirty="0" err="1"/>
              <a:t>libcore</a:t>
            </a:r>
            <a:r>
              <a:rPr lang="en-US" altLang="zh-CN" dirty="0"/>
              <a:t>/</a:t>
            </a:r>
            <a:r>
              <a:rPr lang="en-US" altLang="zh-CN" dirty="0" err="1"/>
              <a:t>libdvm</a:t>
            </a: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/main/java/java/</a:t>
            </a:r>
            <a:r>
              <a:rPr lang="en-US" altLang="zh-CN" dirty="0" err="1"/>
              <a:t>lang</a:t>
            </a:r>
            <a:r>
              <a:rPr lang="en-US" altLang="zh-CN" dirty="0"/>
              <a:t>/ClassLoader.java</a:t>
            </a:r>
          </a:p>
          <a:p>
            <a:r>
              <a:rPr lang="en-US" altLang="zh-CN" dirty="0"/>
              <a:t>/</a:t>
            </a:r>
            <a:r>
              <a:rPr lang="en-US" altLang="zh-CN" dirty="0" err="1"/>
              <a:t>libcore</a:t>
            </a:r>
            <a:r>
              <a:rPr lang="en-US" altLang="zh-CN" dirty="0"/>
              <a:t>/</a:t>
            </a:r>
            <a:r>
              <a:rPr lang="en-US" altLang="zh-CN" dirty="0" err="1"/>
              <a:t>dalvik</a:t>
            </a: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/main/java/</a:t>
            </a:r>
            <a:r>
              <a:rPr lang="en-US" altLang="zh-CN" dirty="0" err="1"/>
              <a:t>dalvik</a:t>
            </a:r>
            <a:r>
              <a:rPr lang="en-US" altLang="zh-CN" dirty="0"/>
              <a:t>/system/DexClassLoader.java</a:t>
            </a:r>
          </a:p>
          <a:p>
            <a:r>
              <a:rPr lang="en-US" altLang="zh-CN" dirty="0"/>
              <a:t>/</a:t>
            </a:r>
            <a:r>
              <a:rPr lang="en-US" altLang="zh-CN" dirty="0" err="1"/>
              <a:t>libcore</a:t>
            </a:r>
            <a:r>
              <a:rPr lang="en-US" altLang="zh-CN" dirty="0"/>
              <a:t>/</a:t>
            </a:r>
            <a:r>
              <a:rPr lang="en-US" altLang="zh-CN" dirty="0" err="1"/>
              <a:t>dalvik</a:t>
            </a: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/main/java/</a:t>
            </a:r>
            <a:r>
              <a:rPr lang="en-US" altLang="zh-CN" dirty="0" err="1"/>
              <a:t>dalvik</a:t>
            </a:r>
            <a:r>
              <a:rPr lang="en-US" altLang="zh-CN" dirty="0"/>
              <a:t>/system/PathClassLoader.java</a:t>
            </a:r>
          </a:p>
          <a:p>
            <a:r>
              <a:rPr lang="en-US" altLang="zh-CN" dirty="0"/>
              <a:t>https://github.com/anestisb/oatdump_plus#dalvik-opcode-changes-in-art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dirty="0"/>
          </a:p>
        </p:txBody>
      </p:sp>
      <p:sp>
        <p:nvSpPr>
          <p:cNvPr id="357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1004692-CE80-4C5B-9AF3-1409AEBD2BCB}" type="slidenum">
              <a:rPr lang="en-HK" sz="1200">
                <a:solidFill>
                  <a:srgbClr val="8B8B8B"/>
                </a:solidFill>
                <a:latin typeface="Cambria"/>
              </a:rPr>
              <a:t>57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67200" y="2667000"/>
            <a:ext cx="36576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altLang="zh-CN" sz="6000" b="0" cap="none" spc="0" dirty="0" smtClean="0">
                <a:ln w="0">
                  <a:solidFill>
                    <a:srgbClr val="0070C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DEMO</a:t>
            </a:r>
            <a:endParaRPr lang="zh-CN" altLang="en-US" sz="6000" b="0" cap="none" spc="0" dirty="0">
              <a:ln w="0">
                <a:solidFill>
                  <a:srgbClr val="0070C0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5555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2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71ED30C-289B-4C6B-98D6-2F15596CA47E}" type="slidenum">
              <a:rPr lang="en-HK" sz="1200">
                <a:solidFill>
                  <a:srgbClr val="8B8B8B"/>
                </a:solidFill>
                <a:latin typeface="Cambria"/>
              </a:rPr>
              <a:t>59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11331"/>
            <a:ext cx="3657600" cy="6145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Dex File</a:t>
            </a:r>
            <a:endParaRPr dirty="0"/>
          </a:p>
        </p:txBody>
      </p:sp>
      <p:sp>
        <p:nvSpPr>
          <p:cNvPr id="163" name="TextShape 2"/>
          <p:cNvSpPr txBox="1"/>
          <p:nvPr/>
        </p:nvSpPr>
        <p:spPr>
          <a:xfrm>
            <a:off x="609480" y="1600200"/>
            <a:ext cx="6378840" cy="50072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The executable of an App.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>
                <a:solidFill>
                  <a:srgbClr val="000000"/>
                </a:solidFill>
                <a:latin typeface="Cambria"/>
              </a:rPr>
              <a:t>The header contains the length </a:t>
            </a:r>
            <a:endParaRPr/>
          </a:p>
          <a:p>
            <a:pPr>
              <a:lnSpc>
                <a:spcPct val="100000"/>
              </a:lnSpc>
            </a:pPr>
            <a:r>
              <a:rPr lang="zh-CN" sz="3200">
                <a:solidFill>
                  <a:srgbClr val="000000"/>
                </a:solidFill>
                <a:latin typeface="Cambria"/>
              </a:rPr>
              <a:t>   and the offset for each section.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b="1" i="1">
                <a:solidFill>
                  <a:srgbClr val="000000"/>
                </a:solidFill>
                <a:latin typeface="Cambria"/>
              </a:rPr>
              <a:t>class_defs</a:t>
            </a:r>
            <a:r>
              <a:rPr lang="zh-CN" sz="3200">
                <a:solidFill>
                  <a:srgbClr val="000000"/>
                </a:solidFill>
                <a:latin typeface="Cambria"/>
              </a:rPr>
              <a:t> section contains  </a:t>
            </a:r>
            <a:endParaRPr/>
          </a:p>
          <a:p>
            <a:pPr>
              <a:lnSpc>
                <a:spcPct val="100000"/>
              </a:lnSpc>
            </a:pPr>
            <a:r>
              <a:rPr lang="zh-CN" sz="3200">
                <a:solidFill>
                  <a:srgbClr val="000000"/>
                </a:solidFill>
                <a:latin typeface="Cambria"/>
              </a:rPr>
              <a:t>  </a:t>
            </a:r>
            <a:r>
              <a:rPr lang="zh-CN" sz="3200" b="1" i="1">
                <a:solidFill>
                  <a:srgbClr val="000000"/>
                </a:solidFill>
                <a:latin typeface="Cambria"/>
              </a:rPr>
              <a:t>class_def_item</a:t>
            </a:r>
            <a:r>
              <a:rPr lang="zh-CN" sz="3200">
                <a:solidFill>
                  <a:srgbClr val="000000"/>
                </a:solidFill>
                <a:latin typeface="Cambria"/>
              </a:rPr>
              <a:t>s, each of which describes a class.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4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3250535-322E-49D7-9D8F-B23433878F81}" type="slidenum">
              <a:rPr lang="en-HK" sz="1200">
                <a:solidFill>
                  <a:srgbClr val="8B8B8B"/>
                </a:solidFill>
                <a:latin typeface="Cambria"/>
              </a:rPr>
              <a:t>6</a:t>
            </a:fld>
            <a:endParaRPr/>
          </a:p>
        </p:txBody>
      </p:sp>
      <p:pic>
        <p:nvPicPr>
          <p:cNvPr id="16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7315200" y="278309"/>
            <a:ext cx="3966480" cy="638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class_def_item</a:t>
            </a:r>
            <a:endParaRPr dirty="0"/>
          </a:p>
        </p:txBody>
      </p:sp>
      <p:sp>
        <p:nvSpPr>
          <p:cNvPr id="167" name="TextShape 2"/>
          <p:cNvSpPr txBox="1"/>
          <p:nvPr/>
        </p:nvSpPr>
        <p:spPr>
          <a:xfrm>
            <a:off x="457200" y="1371600"/>
            <a:ext cx="5148720" cy="5137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A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class_def_item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points to a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class_data_item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.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A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class_data_item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contains the data of a class.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Each method is described by an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encoded_method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.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An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encoded_method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points to a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code_item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.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A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code_item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contains the</a:t>
            </a:r>
            <a:endParaRPr sz="1600" dirty="0"/>
          </a:p>
          <a:p>
            <a:pPr>
              <a:lnSpc>
                <a:spcPct val="100000"/>
              </a:lnSpc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   instructions of a method.</a:t>
            </a:r>
            <a:endParaRPr sz="1600" dirty="0"/>
          </a:p>
        </p:txBody>
      </p:sp>
      <p:pic>
        <p:nvPicPr>
          <p:cNvPr id="168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42920" y="1402560"/>
            <a:ext cx="5919480" cy="503784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E386D51-2B4C-4AA4-8E85-75B6432918C1}" type="slidenum">
              <a:rPr lang="en-HK" sz="1200">
                <a:solidFill>
                  <a:srgbClr val="8B8B8B"/>
                </a:solidFill>
                <a:latin typeface="Cambria"/>
              </a:rPr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OAT File</a:t>
            </a:r>
            <a:endParaRPr dirty="0"/>
          </a:p>
        </p:txBody>
      </p:sp>
      <p:sp>
        <p:nvSpPr>
          <p:cNvPr id="171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is generated while an app is installed or a jar file is 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loaded</a:t>
            </a:r>
            <a:r>
              <a:rPr lang="en-US" alt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u="sng"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lang="en-US" altLang="zh-CN" sz="2800" dirty="0" smtClean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/frameworks/base/services/java/com/android/server/pm/PackageManagerService.java</a:t>
            </a: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en-US" sz="2800" dirty="0" smtClean="0">
                <a:solidFill>
                  <a:srgbClr val="000000"/>
                </a:solidFill>
                <a:latin typeface="Cambria"/>
              </a:rPr>
              <a:t>Constructor method </a:t>
            </a:r>
            <a:r>
              <a:rPr lang="en-US" sz="2800" dirty="0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 </a:t>
            </a:r>
            <a:r>
              <a:rPr lang="en-US" sz="2800" b="1" i="1" dirty="0" err="1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scanDirLI</a:t>
            </a:r>
            <a:r>
              <a:rPr lang="en-US" sz="2800" b="1" i="1" dirty="0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 ()</a:t>
            </a:r>
            <a:r>
              <a:rPr lang="en-US" sz="2800" dirty="0" smtClean="0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</a:t>
            </a:r>
          </a:p>
          <a:p>
            <a:pPr lvl="1">
              <a:lnSpc>
                <a:spcPct val="100000"/>
              </a:lnSpc>
              <a:buSzPct val="50000"/>
            </a:pPr>
            <a:r>
              <a:rPr lang="en-US" sz="2800" b="1" i="1" dirty="0" err="1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scanPackageLI</a:t>
            </a:r>
            <a:r>
              <a:rPr lang="en-US" sz="2800" b="1" i="1" dirty="0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()</a:t>
            </a:r>
            <a:r>
              <a:rPr lang="en-US" sz="2800" dirty="0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</a:t>
            </a:r>
            <a:r>
              <a:rPr lang="en-US" sz="2800" b="1" i="1" dirty="0" err="1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performDexOptLI</a:t>
            </a:r>
            <a:r>
              <a:rPr lang="en-US" sz="2800" b="1" i="1" dirty="0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()</a:t>
            </a:r>
            <a:r>
              <a:rPr lang="en-US" sz="2800" dirty="0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</a:t>
            </a:r>
            <a:r>
              <a:rPr lang="en-US" sz="2800" b="1" i="1" dirty="0" err="1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mInstaller.dexopt</a:t>
            </a:r>
            <a:r>
              <a:rPr lang="en-US" sz="2800" b="1" i="1" dirty="0">
                <a:solidFill>
                  <a:srgbClr val="000000"/>
                </a:solidFill>
                <a:latin typeface="Cambria"/>
                <a:sym typeface="Wingdings" panose="05000000000000000000" pitchFamily="2" charset="2"/>
              </a:rPr>
              <a:t>()</a:t>
            </a:r>
            <a:endParaRPr lang="en-US" sz="2800" b="1" i="1" dirty="0">
              <a:solidFill>
                <a:srgbClr val="000000"/>
              </a:solidFill>
              <a:latin typeface="Cambria"/>
            </a:endParaRPr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lang="en-US"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endParaRPr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3200" dirty="0">
                <a:solidFill>
                  <a:srgbClr val="000000"/>
                </a:solidFill>
                <a:latin typeface="Cambria"/>
              </a:rPr>
              <a:t>It is an ELF file</a:t>
            </a:r>
            <a:r>
              <a:rPr lang="zh-CN" sz="3200" dirty="0" smtClean="0">
                <a:solidFill>
                  <a:srgbClr val="000000"/>
                </a:solidFill>
                <a:latin typeface="Cambria"/>
              </a:rPr>
              <a:t>.</a:t>
            </a: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 lvl="1">
              <a:buSzPct val="50000"/>
              <a:buFont typeface="Wingdings 2" charset="2"/>
              <a:buChar char=""/>
            </a:pPr>
            <a:endParaRPr lang="en-US" altLang="zh-CN" sz="32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72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7372102-A602-43CF-BC86-7C6458C7A4AC}" type="slidenum">
              <a:rPr lang="en-HK" sz="1200">
                <a:solidFill>
                  <a:srgbClr val="8B8B8B"/>
                </a:solidFill>
                <a:latin typeface="Cambria"/>
              </a:rPr>
              <a:t>8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410200"/>
            <a:ext cx="9695316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>
            <a:defPPr>
              <a:defRPr lang="en-US"/>
            </a:defPPr>
            <a:lvl1pPr algn="ctr">
              <a:lnSpc>
                <a:spcPct val="100000"/>
              </a:lnSpc>
              <a:defRPr sz="4000">
                <a:solidFill>
                  <a:srgbClr val="001B36"/>
                </a:solidFill>
                <a:latin typeface="DejaVu Sans Mono" panose="020B0609030804020204" pitchFamily="49" charset="0"/>
                <a:cs typeface="DejaVu Sans Mono" panose="020B0609030804020204" pitchFamily="49" charset="0"/>
              </a:defRPr>
            </a:lvl1pPr>
          </a:lstStyle>
          <a:p>
            <a:r>
              <a:rPr lang="zh-CN" dirty="0"/>
              <a:t>OAT File</a:t>
            </a:r>
            <a:endParaRPr dirty="0"/>
          </a:p>
        </p:txBody>
      </p:sp>
      <p:sp>
        <p:nvSpPr>
          <p:cNvPr id="174" name="TextShape 2"/>
          <p:cNvSpPr txBox="1"/>
          <p:nvPr/>
        </p:nvSpPr>
        <p:spPr>
          <a:xfrm>
            <a:off x="609480" y="1219200"/>
            <a:ext cx="6171840" cy="5018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Three symbols in dynamic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section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.</a:t>
            </a:r>
            <a:endParaRPr sz="1600"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400" dirty="0">
                <a:solidFill>
                  <a:srgbClr val="000000"/>
                </a:solidFill>
                <a:latin typeface="Cambria"/>
              </a:rPr>
              <a:t>oatdata</a:t>
            </a:r>
            <a:endParaRPr sz="1600"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400" dirty="0">
                <a:solidFill>
                  <a:srgbClr val="000000"/>
                </a:solidFill>
                <a:latin typeface="Cambria"/>
              </a:rPr>
              <a:t>oatexec</a:t>
            </a:r>
            <a:endParaRPr sz="1600" dirty="0"/>
          </a:p>
          <a:p>
            <a:pPr lvl="1">
              <a:lnSpc>
                <a:spcPct val="100000"/>
              </a:lnSpc>
              <a:buSzPct val="50000"/>
              <a:buFont typeface="Wingdings 2" charset="2"/>
              <a:buChar char=""/>
            </a:pPr>
            <a:r>
              <a:rPr lang="zh-CN" sz="2400" dirty="0">
                <a:solidFill>
                  <a:srgbClr val="000000"/>
                </a:solidFill>
                <a:latin typeface="Cambria"/>
              </a:rPr>
              <a:t>oatlastword</a:t>
            </a:r>
            <a:endParaRPr sz="1600" dirty="0"/>
          </a:p>
          <a:p>
            <a:endParaRPr sz="1600"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The original dex file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is 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contained in the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oatdata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section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.</a:t>
            </a:r>
            <a:endParaRPr sz="1600" dirty="0"/>
          </a:p>
          <a:p>
            <a:pPr>
              <a:lnSpc>
                <a:spcPct val="100000"/>
              </a:lnSpc>
            </a:pPr>
            <a:endParaRPr lang="en-US" sz="1600" dirty="0" smtClean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  <a:buSzPct val="50000"/>
              <a:buFont typeface="Wingdings 2" charset="2"/>
              <a:buChar char=""/>
            </a:pPr>
            <a:r>
              <a:rPr lang="zh-CN" sz="2800" dirty="0">
                <a:solidFill>
                  <a:srgbClr val="000000"/>
                </a:solidFill>
                <a:latin typeface="Cambria"/>
              </a:rPr>
              <a:t>The compiled native instructions  are contained the </a:t>
            </a:r>
            <a:r>
              <a:rPr lang="zh-CN" sz="2800" b="1" i="1" dirty="0">
                <a:solidFill>
                  <a:srgbClr val="000000"/>
                </a:solidFill>
                <a:latin typeface="Cambria"/>
              </a:rPr>
              <a:t>oatexec</a:t>
            </a:r>
            <a:r>
              <a:rPr lang="zh-CN" sz="28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zh-CN" sz="2800" dirty="0" smtClean="0">
                <a:solidFill>
                  <a:srgbClr val="000000"/>
                </a:solidFill>
                <a:latin typeface="Cambria"/>
              </a:rPr>
              <a:t>section</a:t>
            </a:r>
            <a:r>
              <a:rPr lang="en-US" altLang="zh-CN" sz="2800" dirty="0" smtClean="0">
                <a:solidFill>
                  <a:srgbClr val="000000"/>
                </a:solidFill>
                <a:latin typeface="Cambria"/>
              </a:rPr>
              <a:t>.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  <p:pic>
        <p:nvPicPr>
          <p:cNvPr id="175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7391520" y="1161720"/>
            <a:ext cx="3705480" cy="5422320"/>
          </a:xfrm>
          <a:prstGeom prst="rect">
            <a:avLst/>
          </a:prstGeom>
          <a:ln>
            <a:noFill/>
          </a:ln>
        </p:spPr>
      </p:pic>
      <p:sp>
        <p:nvSpPr>
          <p:cNvPr id="176" name="TextShape 3"/>
          <p:cNvSpPr txBox="1"/>
          <p:nvPr/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8C03C2E-638D-4BD3-8B27-8B4CB61FE3E6}" type="slidenum">
              <a:rPr lang="en-HK" sz="1200">
                <a:solidFill>
                  <a:srgbClr val="8B8B8B"/>
                </a:solidFill>
                <a:latin typeface="Cambria"/>
              </a:r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2276</Words>
  <Application>Microsoft Office PowerPoint</Application>
  <PresentationFormat>宽屏</PresentationFormat>
  <Paragraphs>525</Paragraphs>
  <Slides>59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59</vt:i4>
      </vt:variant>
    </vt:vector>
  </HeadingPairs>
  <TitlesOfParts>
    <vt:vector size="73" baseType="lpstr">
      <vt:lpstr>DejaVu Sans</vt:lpstr>
      <vt:lpstr>DejaVu Sans Mono</vt:lpstr>
      <vt:lpstr>Maiandra GD</vt:lpstr>
      <vt:lpstr>StarSymbol</vt:lpstr>
      <vt:lpstr>Arial</vt:lpstr>
      <vt:lpstr>Cambria</vt:lpstr>
      <vt:lpstr>Cooper Black</vt:lpstr>
      <vt:lpstr>Segoe UI Black</vt:lpstr>
      <vt:lpstr>Times New Roman</vt:lpstr>
      <vt:lpstr>Wingdings</vt:lpstr>
      <vt:lpstr>Wingdings 2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tnwer c</cp:lastModifiedBy>
  <cp:revision>266</cp:revision>
  <dcterms:modified xsi:type="dcterms:W3CDTF">2015-08-31T09:20:12Z</dcterms:modified>
</cp:coreProperties>
</file>